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handoutMasterIdLst>
    <p:handoutMasterId r:id="rId185"/>
  </p:handoutMasterIdLst>
  <p:sldIdLst>
    <p:sldId id="256" r:id="rId2"/>
    <p:sldId id="257" r:id="rId3"/>
    <p:sldId id="400" r:id="rId4"/>
    <p:sldId id="384" r:id="rId5"/>
    <p:sldId id="258" r:id="rId6"/>
    <p:sldId id="259" r:id="rId7"/>
    <p:sldId id="303" r:id="rId8"/>
    <p:sldId id="260" r:id="rId9"/>
    <p:sldId id="261" r:id="rId10"/>
    <p:sldId id="262" r:id="rId11"/>
    <p:sldId id="263" r:id="rId12"/>
    <p:sldId id="264" r:id="rId13"/>
    <p:sldId id="268" r:id="rId14"/>
    <p:sldId id="265" r:id="rId15"/>
    <p:sldId id="291" r:id="rId16"/>
    <p:sldId id="292" r:id="rId17"/>
    <p:sldId id="266" r:id="rId18"/>
    <p:sldId id="269" r:id="rId19"/>
    <p:sldId id="267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8" r:id="rId70"/>
    <p:sldId id="322" r:id="rId71"/>
    <p:sldId id="329" r:id="rId72"/>
    <p:sldId id="323" r:id="rId73"/>
    <p:sldId id="324" r:id="rId74"/>
    <p:sldId id="325" r:id="rId75"/>
    <p:sldId id="326" r:id="rId76"/>
    <p:sldId id="327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9" r:id="rId86"/>
    <p:sldId id="338" r:id="rId87"/>
    <p:sldId id="340" r:id="rId88"/>
    <p:sldId id="401" r:id="rId89"/>
    <p:sldId id="341" r:id="rId90"/>
    <p:sldId id="342" r:id="rId91"/>
    <p:sldId id="343" r:id="rId92"/>
    <p:sldId id="345" r:id="rId93"/>
    <p:sldId id="346" r:id="rId94"/>
    <p:sldId id="348" r:id="rId95"/>
    <p:sldId id="347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1" r:id="rId108"/>
    <p:sldId id="360" r:id="rId109"/>
    <p:sldId id="362" r:id="rId110"/>
    <p:sldId id="363" r:id="rId111"/>
    <p:sldId id="365" r:id="rId112"/>
    <p:sldId id="364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4" r:id="rId140"/>
    <p:sldId id="395" r:id="rId141"/>
    <p:sldId id="396" r:id="rId142"/>
    <p:sldId id="397" r:id="rId143"/>
    <p:sldId id="398" r:id="rId144"/>
    <p:sldId id="441" r:id="rId145"/>
    <p:sldId id="439" r:id="rId146"/>
    <p:sldId id="440" r:id="rId147"/>
    <p:sldId id="442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3" r:id="rId159"/>
    <p:sldId id="412" r:id="rId160"/>
    <p:sldId id="425" r:id="rId161"/>
    <p:sldId id="426" r:id="rId162"/>
    <p:sldId id="416" r:id="rId163"/>
    <p:sldId id="414" r:id="rId164"/>
    <p:sldId id="417" r:id="rId165"/>
    <p:sldId id="420" r:id="rId166"/>
    <p:sldId id="421" r:id="rId167"/>
    <p:sldId id="419" r:id="rId168"/>
    <p:sldId id="418" r:id="rId169"/>
    <p:sldId id="422" r:id="rId170"/>
    <p:sldId id="423" r:id="rId171"/>
    <p:sldId id="424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</p:sldIdLst>
  <p:sldSz cx="12192000" cy="6858000"/>
  <p:notesSz cx="6858000" cy="98742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18" autoAdjust="0"/>
  </p:normalViewPr>
  <p:slideViewPr>
    <p:cSldViewPr snapToGrid="0">
      <p:cViewPr varScale="1">
        <p:scale>
          <a:sx n="70" d="100"/>
          <a:sy n="70" d="100"/>
        </p:scale>
        <p:origin x="5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A13BE-BB67-4CDF-AAFC-7EB95B103CAE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B3FA6-E373-4F29-A0FB-9AC9EEA8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69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3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6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6979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682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670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317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0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2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77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12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9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61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69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4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97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4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5F986-E6EC-405C-B406-431FB054B7F1}" type="datetimeFigureOut">
              <a:rPr lang="zh-CN" altLang="en-US" smtClean="0"/>
              <a:t>2017/2/17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02086F5-636E-447A-B1C4-4E5DDBDEA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39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gi.com/tech/stl/table_of_contents.html" TargetMode="External"/><Relationship Id="rId2" Type="http://schemas.openxmlformats.org/officeDocument/2006/relationships/hyperlink" Target="http://www.opengroup.org/onlinepubs/009695399/functions/symlink.html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 ++ training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Damon 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5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--Special C</a:t>
            </a:r>
            <a:r>
              <a:rPr lang="en-US" altLang="zh-CN" dirty="0"/>
              <a:t>++11 Array Initialization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double earnings[4] {1.2e4, 1.6e4, 1.1e4, 1.7e4}; // okay with C++11 </a:t>
            </a:r>
            <a:endParaRPr lang="en-US" altLang="zh-CN" dirty="0" smtClean="0"/>
          </a:p>
          <a:p>
            <a:r>
              <a:rPr lang="en-US" altLang="zh-CN" dirty="0"/>
              <a:t>unsigned </a:t>
            </a:r>
            <a:r>
              <a:rPr lang="en-US" altLang="zh-CN" dirty="0" err="1"/>
              <a:t>int</a:t>
            </a:r>
            <a:r>
              <a:rPr lang="en-US" altLang="zh-CN" dirty="0"/>
              <a:t> counts[10] = {}; // all elements set to 0</a:t>
            </a:r>
            <a:br>
              <a:rPr lang="en-US" altLang="zh-CN" dirty="0"/>
            </a:br>
            <a:r>
              <a:rPr lang="en-US" altLang="zh-CN" dirty="0"/>
              <a:t>float balances[100] {}; // all elements set to 0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1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Multiple </a:t>
            </a:r>
            <a:r>
              <a:rPr lang="en-US" altLang="zh-CN" dirty="0" smtClean="0"/>
              <a:t>Inheritance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For virtual</a:t>
            </a:r>
            <a:r>
              <a:rPr lang="en-US" altLang="zh-CN" dirty="0" smtClean="0"/>
              <a:t> </a:t>
            </a:r>
            <a:r>
              <a:rPr lang="en-US" altLang="zh-CN" b="1" dirty="0"/>
              <a:t>base</a:t>
            </a:r>
            <a:r>
              <a:rPr lang="en-US" altLang="zh-CN" dirty="0"/>
              <a:t> </a:t>
            </a:r>
            <a:r>
              <a:rPr lang="en-US" altLang="zh-CN" b="1" dirty="0" smtClean="0"/>
              <a:t>class, </a:t>
            </a:r>
            <a:r>
              <a:rPr lang="en-US" altLang="zh-CN" dirty="0" smtClean="0"/>
              <a:t>there are new problems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1) New </a:t>
            </a:r>
            <a:r>
              <a:rPr lang="en-US" altLang="zh-CN" dirty="0"/>
              <a:t>Constructor Rules </a:t>
            </a:r>
            <a:endParaRPr lang="en-US" altLang="zh-CN" dirty="0" smtClean="0"/>
          </a:p>
          <a:p>
            <a:pPr lvl="2"/>
            <a:r>
              <a:rPr lang="en-US" altLang="zh-CN" dirty="0"/>
              <a:t>To avoid this potential conflict, C</a:t>
            </a:r>
            <a:r>
              <a:rPr lang="en-US" altLang="zh-CN" dirty="0" smtClean="0"/>
              <a:t>++ disables </a:t>
            </a:r>
            <a:r>
              <a:rPr lang="en-US" altLang="zh-CN" dirty="0"/>
              <a:t>the automatic passing of information through an intermediate class to a base </a:t>
            </a:r>
            <a:r>
              <a:rPr lang="en-US" altLang="zh-CN" dirty="0" smtClean="0"/>
              <a:t>class </a:t>
            </a:r>
            <a:r>
              <a:rPr lang="en-US" altLang="zh-CN" i="1" dirty="0" smtClean="0"/>
              <a:t>if </a:t>
            </a:r>
            <a:r>
              <a:rPr lang="en-US" altLang="zh-CN" dirty="0"/>
              <a:t>the base class is </a:t>
            </a:r>
            <a:r>
              <a:rPr lang="en-US" altLang="zh-CN" dirty="0" smtClean="0"/>
              <a:t>virtual</a:t>
            </a:r>
            <a:r>
              <a:rPr lang="en-US" altLang="zh-CN" dirty="0"/>
              <a:t>.</a:t>
            </a:r>
            <a:r>
              <a:rPr lang="en-US" altLang="zh-CN" dirty="0" smtClean="0"/>
              <a:t> </a:t>
            </a:r>
            <a:r>
              <a:rPr lang="en-US" altLang="zh-CN" dirty="0"/>
              <a:t>If you want to use something other than the default constructor for a virtual base </a:t>
            </a:r>
            <a:r>
              <a:rPr lang="en-US" altLang="zh-CN" dirty="0" smtClean="0"/>
              <a:t>class, you </a:t>
            </a:r>
            <a:r>
              <a:rPr lang="en-US" altLang="zh-CN" dirty="0"/>
              <a:t>need to invoke the appropriate base constructor explicitly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1"/>
            <a:r>
              <a:rPr lang="en-US" altLang="zh-CN" dirty="0" smtClean="0"/>
              <a:t>2) To call a base class function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0" y="2275591"/>
            <a:ext cx="1954649" cy="17573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488" y="3806498"/>
            <a:ext cx="5162815" cy="48262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>
            <a:off x="6108192" y="4289123"/>
            <a:ext cx="219456" cy="24292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488" y="4543136"/>
            <a:ext cx="5162815" cy="4572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776" y="5797722"/>
            <a:ext cx="4311872" cy="4699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841" y="5797722"/>
            <a:ext cx="4330923" cy="457223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6406895" y="5911222"/>
            <a:ext cx="341377" cy="2152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855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Multiple Inheritance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For virtual</a:t>
            </a:r>
            <a:r>
              <a:rPr lang="en-US" altLang="zh-CN" dirty="0"/>
              <a:t> </a:t>
            </a:r>
            <a:r>
              <a:rPr lang="en-US" altLang="zh-CN" b="1" dirty="0"/>
              <a:t>base</a:t>
            </a:r>
            <a:r>
              <a:rPr lang="en-US" altLang="zh-CN" dirty="0"/>
              <a:t> </a:t>
            </a:r>
            <a:r>
              <a:rPr lang="en-US" altLang="zh-CN" b="1" dirty="0"/>
              <a:t>class, </a:t>
            </a:r>
            <a:r>
              <a:rPr lang="en-US" altLang="zh-CN" dirty="0"/>
              <a:t>there are new problems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1"/>
            <a:r>
              <a:rPr lang="en-US" altLang="zh-CN" dirty="0" smtClean="0"/>
              <a:t>3) </a:t>
            </a:r>
            <a:r>
              <a:rPr lang="en-US" altLang="zh-CN" dirty="0"/>
              <a:t>Mixed Virtual and </a:t>
            </a:r>
            <a:r>
              <a:rPr lang="en-US" altLang="zh-CN" dirty="0" err="1"/>
              <a:t>Nonvirtual</a:t>
            </a:r>
            <a:r>
              <a:rPr lang="en-US" altLang="zh-CN" dirty="0"/>
              <a:t> Bases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M will have totally 3 B.</a:t>
            </a:r>
          </a:p>
          <a:p>
            <a:pPr lvl="3"/>
            <a:r>
              <a:rPr lang="en-US" altLang="zh-CN" dirty="0" smtClean="0"/>
              <a:t>1 for C and D.</a:t>
            </a:r>
          </a:p>
          <a:p>
            <a:pPr lvl="3"/>
            <a:r>
              <a:rPr lang="en-US" altLang="zh-CN" dirty="0" smtClean="0"/>
              <a:t>1 for X</a:t>
            </a:r>
          </a:p>
          <a:p>
            <a:pPr lvl="3"/>
            <a:r>
              <a:rPr lang="en-US" altLang="zh-CN" dirty="0" smtClean="0"/>
              <a:t>1 for Y</a:t>
            </a:r>
          </a:p>
          <a:p>
            <a:pPr lvl="1"/>
            <a:r>
              <a:rPr lang="en-US" altLang="zh-CN" dirty="0" smtClean="0"/>
              <a:t>4) </a:t>
            </a:r>
            <a:r>
              <a:rPr lang="en-US" altLang="zh-CN" dirty="0"/>
              <a:t>Virtual Base Classes and Dominance </a:t>
            </a:r>
            <a:endParaRPr lang="en-US" altLang="zh-CN" dirty="0" smtClean="0"/>
          </a:p>
          <a:p>
            <a:pPr lvl="2"/>
            <a:r>
              <a:rPr lang="en-US" altLang="zh-CN" dirty="0"/>
              <a:t>A name in a derived class </a:t>
            </a:r>
            <a:r>
              <a:rPr lang="en-US" altLang="zh-CN" b="1" dirty="0"/>
              <a:t>dominates</a:t>
            </a:r>
            <a:r>
              <a:rPr lang="en-US" altLang="zh-CN" dirty="0"/>
              <a:t> the same name in any ancestor class, whether direct or </a:t>
            </a:r>
            <a:r>
              <a:rPr lang="en-US" altLang="zh-CN" dirty="0" smtClean="0"/>
              <a:t>indirect(</a:t>
            </a:r>
            <a:r>
              <a:rPr lang="en-US" altLang="zh-CN" b="1" dirty="0" smtClean="0"/>
              <a:t>no matter if it is in private or not)</a:t>
            </a:r>
            <a:r>
              <a:rPr lang="en-US" altLang="zh-CN" dirty="0" smtClean="0"/>
              <a:t>. </a:t>
            </a:r>
          </a:p>
          <a:p>
            <a:pPr lvl="3"/>
            <a:r>
              <a:rPr lang="en-US" altLang="zh-CN" dirty="0" smtClean="0"/>
              <a:t>the q in class C dominate the q in class B. So we can </a:t>
            </a:r>
            <a:r>
              <a:rPr lang="en-US" altLang="zh-CN" dirty="0"/>
              <a:t>use q() to denote C::q()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580376" y="2532888"/>
            <a:ext cx="1591056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class C : virtual B{}</a:t>
            </a:r>
          </a:p>
          <a:p>
            <a:r>
              <a:rPr lang="en-US" altLang="zh-CN" sz="1050" dirty="0" smtClean="0"/>
              <a:t>class D : virtual B{}</a:t>
            </a:r>
          </a:p>
          <a:p>
            <a:r>
              <a:rPr lang="en-US" altLang="zh-CN" sz="1050" dirty="0" smtClean="0"/>
              <a:t>class X : B {}</a:t>
            </a:r>
          </a:p>
          <a:p>
            <a:r>
              <a:rPr lang="en-US" altLang="zh-CN" sz="1050" dirty="0" smtClean="0"/>
              <a:t>class Y : B {}</a:t>
            </a:r>
          </a:p>
          <a:p>
            <a:r>
              <a:rPr lang="en-US" altLang="zh-CN" sz="1050" dirty="0" smtClean="0"/>
              <a:t>class M </a:t>
            </a:r>
          </a:p>
          <a:p>
            <a:r>
              <a:rPr lang="en-US" altLang="zh-CN" sz="1050" dirty="0" smtClean="0"/>
              <a:t>{</a:t>
            </a:r>
          </a:p>
          <a:p>
            <a:r>
              <a:rPr lang="en-US" altLang="zh-CN" sz="1050" dirty="0"/>
              <a:t> </a:t>
            </a:r>
            <a:r>
              <a:rPr lang="en-US" altLang="zh-CN" sz="1050" dirty="0" smtClean="0"/>
              <a:t>   public: </a:t>
            </a:r>
          </a:p>
          <a:p>
            <a:r>
              <a:rPr lang="en-US" altLang="zh-CN" sz="1050" dirty="0"/>
              <a:t> </a:t>
            </a:r>
            <a:r>
              <a:rPr lang="en-US" altLang="zh-CN" sz="1050" dirty="0" smtClean="0"/>
              <a:t>         C </a:t>
            </a:r>
            <a:r>
              <a:rPr lang="en-US" altLang="zh-CN" sz="1050" dirty="0" err="1" smtClean="0"/>
              <a:t>c</a:t>
            </a:r>
            <a:r>
              <a:rPr lang="en-US" altLang="zh-CN" sz="1050" dirty="0" smtClean="0"/>
              <a:t>;</a:t>
            </a:r>
          </a:p>
          <a:p>
            <a:r>
              <a:rPr lang="en-US" altLang="zh-CN" sz="1050" dirty="0"/>
              <a:t> </a:t>
            </a:r>
            <a:r>
              <a:rPr lang="en-US" altLang="zh-CN" sz="1050" dirty="0" smtClean="0"/>
              <a:t>         D </a:t>
            </a:r>
            <a:r>
              <a:rPr lang="en-US" altLang="zh-CN" sz="1050" dirty="0" err="1" smtClean="0"/>
              <a:t>d</a:t>
            </a:r>
            <a:r>
              <a:rPr lang="en-US" altLang="zh-CN" sz="1050" dirty="0" smtClean="0"/>
              <a:t>;</a:t>
            </a:r>
          </a:p>
          <a:p>
            <a:r>
              <a:rPr lang="en-US" altLang="zh-CN" sz="1050" dirty="0" smtClean="0"/>
              <a:t>          X </a:t>
            </a:r>
            <a:r>
              <a:rPr lang="en-US" altLang="zh-CN" sz="1050" dirty="0" err="1" smtClean="0"/>
              <a:t>x</a:t>
            </a:r>
            <a:r>
              <a:rPr lang="en-US" altLang="zh-CN" sz="1050" dirty="0" smtClean="0"/>
              <a:t>;</a:t>
            </a:r>
          </a:p>
          <a:p>
            <a:r>
              <a:rPr lang="en-US" altLang="zh-CN" sz="1050" dirty="0"/>
              <a:t> </a:t>
            </a:r>
            <a:r>
              <a:rPr lang="en-US" altLang="zh-CN" sz="1050" dirty="0" smtClean="0"/>
              <a:t>         Y </a:t>
            </a:r>
            <a:r>
              <a:rPr lang="en-US" altLang="zh-CN" sz="1050" dirty="0" err="1" smtClean="0"/>
              <a:t>y</a:t>
            </a:r>
            <a:r>
              <a:rPr lang="en-US" altLang="zh-CN" sz="1050" dirty="0" smtClean="0"/>
              <a:t>;</a:t>
            </a:r>
            <a:endParaRPr lang="en-US" altLang="zh-CN" sz="1050" dirty="0"/>
          </a:p>
          <a:p>
            <a:r>
              <a:rPr lang="en-US" altLang="zh-CN" sz="1050" dirty="0" smtClean="0"/>
              <a:t>}</a:t>
            </a:r>
            <a:endParaRPr lang="zh-CN" altLang="en-US" sz="10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82" y="5384145"/>
            <a:ext cx="1352620" cy="10541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486" y="5355689"/>
            <a:ext cx="2108308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0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 smtClean="0"/>
              <a:t>Class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Inheritance (public, private, or protected) and containment aren’t always the </a:t>
            </a:r>
            <a:r>
              <a:rPr lang="en-US" altLang="zh-CN" dirty="0" smtClean="0"/>
              <a:t>solution when </a:t>
            </a:r>
            <a:r>
              <a:rPr lang="en-US" altLang="zh-CN" dirty="0"/>
              <a:t>you want to reuse code </a:t>
            </a:r>
            <a:endParaRPr lang="en-US" altLang="zh-CN" dirty="0" smtClean="0"/>
          </a:p>
          <a:p>
            <a:r>
              <a:rPr lang="en-US" altLang="zh-CN" dirty="0"/>
              <a:t>C++’s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b="1" dirty="0"/>
              <a:t>templates</a:t>
            </a:r>
            <a:r>
              <a:rPr lang="en-US" altLang="zh-CN" dirty="0"/>
              <a:t> provide a better way to generate generic class </a:t>
            </a:r>
            <a:r>
              <a:rPr lang="en-US" altLang="zh-CN" dirty="0" smtClean="0"/>
              <a:t>declarations.</a:t>
            </a:r>
            <a:r>
              <a:rPr lang="en-US" altLang="zh-CN" dirty="0"/>
              <a:t> Templates provide </a:t>
            </a:r>
            <a:r>
              <a:rPr lang="en-US" altLang="zh-CN" i="1" dirty="0"/>
              <a:t>parameterized </a:t>
            </a:r>
            <a:r>
              <a:rPr lang="en-US" altLang="zh-CN" dirty="0"/>
              <a:t>types—that is, they are capable of </a:t>
            </a:r>
            <a:r>
              <a:rPr lang="en-US" altLang="zh-CN" dirty="0" smtClean="0"/>
              <a:t>passing a </a:t>
            </a:r>
            <a:r>
              <a:rPr lang="en-US" altLang="zh-CN" dirty="0"/>
              <a:t>type name as an argument to a recipe for building a class or a function </a:t>
            </a:r>
            <a:endParaRPr lang="en-US" altLang="zh-CN" dirty="0" smtClean="0"/>
          </a:p>
          <a:p>
            <a:r>
              <a:rPr lang="en-US" altLang="zh-CN" dirty="0"/>
              <a:t>Defining a Class </a:t>
            </a:r>
            <a:r>
              <a:rPr lang="en-US" altLang="zh-CN" dirty="0" smtClean="0"/>
              <a:t>Template.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12" y="4497899"/>
            <a:ext cx="3261957" cy="21174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120" y="4476628"/>
            <a:ext cx="2305168" cy="23813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872" y="4516186"/>
            <a:ext cx="3295819" cy="36831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83310" y="4884505"/>
            <a:ext cx="2909771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the call can be replaced by 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37244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 smtClean="0"/>
              <a:t>Class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Using a Template Class </a:t>
            </a:r>
            <a:endParaRPr lang="en-US" altLang="zh-CN" dirty="0" smtClean="0"/>
          </a:p>
          <a:p>
            <a:pPr lvl="1"/>
            <a:r>
              <a:rPr lang="en-US" altLang="zh-CN" dirty="0"/>
              <a:t>Merely including a template in a program doesn’t generate a template class</a:t>
            </a:r>
            <a:r>
              <a:rPr lang="en-US" altLang="zh-CN" dirty="0" smtClean="0"/>
              <a:t>. You </a:t>
            </a:r>
            <a:r>
              <a:rPr lang="en-US" altLang="zh-CN" dirty="0"/>
              <a:t>have </a:t>
            </a:r>
            <a:r>
              <a:rPr lang="en-US" altLang="zh-CN" dirty="0" smtClean="0"/>
              <a:t>to ask </a:t>
            </a:r>
            <a:r>
              <a:rPr lang="en-US" altLang="zh-CN" dirty="0"/>
              <a:t>for an </a:t>
            </a:r>
            <a:r>
              <a:rPr lang="en-US" altLang="zh-CN" dirty="0" smtClean="0"/>
              <a:t>instantiation. </a:t>
            </a:r>
            <a:r>
              <a:rPr lang="en-US" altLang="zh-CN" dirty="0"/>
              <a:t>To do this, you declare an object of the template class type, replacing the generic type name with the particular type you want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lvl="1"/>
            <a:r>
              <a:rPr lang="en-US" altLang="zh-CN" dirty="0"/>
              <a:t>Notice that you have to </a:t>
            </a:r>
            <a:r>
              <a:rPr lang="en-US" altLang="zh-CN" b="1" dirty="0"/>
              <a:t>provide</a:t>
            </a:r>
            <a:r>
              <a:rPr lang="en-US" altLang="zh-CN" dirty="0"/>
              <a:t> the </a:t>
            </a:r>
            <a:r>
              <a:rPr lang="en-US" altLang="zh-CN" b="1" dirty="0"/>
              <a:t>desired</a:t>
            </a:r>
            <a:r>
              <a:rPr lang="en-US" altLang="zh-CN" dirty="0"/>
              <a:t> </a:t>
            </a:r>
            <a:r>
              <a:rPr lang="en-US" altLang="zh-CN" b="1" dirty="0"/>
              <a:t>type</a:t>
            </a:r>
            <a:r>
              <a:rPr lang="en-US" altLang="zh-CN" dirty="0"/>
              <a:t> </a:t>
            </a:r>
            <a:r>
              <a:rPr lang="en-US" altLang="zh-CN" b="1" dirty="0"/>
              <a:t>explicitly</a:t>
            </a:r>
            <a:r>
              <a:rPr lang="en-US" altLang="zh-CN" dirty="0" smtClean="0"/>
              <a:t>. This </a:t>
            </a:r>
            <a:r>
              <a:rPr lang="en-US" altLang="zh-CN" dirty="0"/>
              <a:t>is </a:t>
            </a:r>
            <a:r>
              <a:rPr lang="en-US" altLang="zh-CN" b="1" dirty="0"/>
              <a:t>different</a:t>
            </a:r>
            <a:r>
              <a:rPr lang="en-US" altLang="zh-CN" dirty="0"/>
              <a:t> </a:t>
            </a:r>
            <a:r>
              <a:rPr lang="en-US" altLang="zh-CN" b="1" dirty="0"/>
              <a:t>from</a:t>
            </a:r>
            <a:r>
              <a:rPr lang="en-US" altLang="zh-CN" dirty="0"/>
              <a:t> ordinary </a:t>
            </a:r>
            <a:r>
              <a:rPr lang="en-US" altLang="zh-CN" b="1" dirty="0"/>
              <a:t>function</a:t>
            </a:r>
            <a:r>
              <a:rPr lang="en-US" altLang="zh-CN" dirty="0"/>
              <a:t> </a:t>
            </a:r>
            <a:r>
              <a:rPr lang="en-US" altLang="zh-CN" b="1" dirty="0"/>
              <a:t>templates</a:t>
            </a:r>
            <a:r>
              <a:rPr lang="en-US" altLang="zh-CN" dirty="0"/>
              <a:t>, for which the compiler can use the argument types to a </a:t>
            </a:r>
            <a:r>
              <a:rPr lang="en-US" altLang="zh-CN" dirty="0" smtClean="0"/>
              <a:t>function to </a:t>
            </a:r>
            <a:r>
              <a:rPr lang="en-US" altLang="zh-CN" dirty="0"/>
              <a:t>figure out what kind of function to generate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141" y="3628691"/>
            <a:ext cx="4711942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86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 smtClean="0"/>
              <a:t>Class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What if the </a:t>
            </a:r>
            <a:r>
              <a:rPr lang="en-US" altLang="zh-CN" b="1" dirty="0" smtClean="0"/>
              <a:t>type/class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is</a:t>
            </a:r>
            <a:r>
              <a:rPr lang="en-US" altLang="zh-CN" dirty="0" smtClean="0"/>
              <a:t> a </a:t>
            </a:r>
            <a:r>
              <a:rPr lang="en-US" altLang="zh-CN" b="1" dirty="0" smtClean="0"/>
              <a:t>pointer</a:t>
            </a:r>
            <a:r>
              <a:rPr lang="en-US" altLang="zh-CN" dirty="0" smtClean="0"/>
              <a:t> in the template?</a:t>
            </a:r>
          </a:p>
          <a:p>
            <a:pPr lvl="1"/>
            <a:r>
              <a:rPr lang="en-US" altLang="zh-CN" dirty="0" smtClean="0"/>
              <a:t>you must be care of the memory allocation.</a:t>
            </a:r>
          </a:p>
          <a:p>
            <a:r>
              <a:rPr lang="en-US" altLang="zh-CN" dirty="0" smtClean="0"/>
              <a:t>Define a template with </a:t>
            </a:r>
            <a:r>
              <a:rPr lang="en-US" altLang="zh-CN" b="1" dirty="0" smtClean="0"/>
              <a:t>non-type</a:t>
            </a:r>
          </a:p>
          <a:p>
            <a:pPr lvl="1"/>
            <a:r>
              <a:rPr lang="en-US" altLang="zh-CN" dirty="0" smtClean="0"/>
              <a:t>n is called </a:t>
            </a:r>
            <a:r>
              <a:rPr lang="en-US" altLang="zh-CN" i="1" dirty="0"/>
              <a:t>non-type</a:t>
            </a:r>
            <a:r>
              <a:rPr lang="en-US" altLang="zh-CN" dirty="0"/>
              <a:t>, or </a:t>
            </a:r>
            <a:r>
              <a:rPr lang="en-US" altLang="zh-CN" i="1" dirty="0"/>
              <a:t>expression</a:t>
            </a:r>
            <a:r>
              <a:rPr lang="en-US" altLang="zh-CN" dirty="0"/>
              <a:t>, </a:t>
            </a:r>
            <a:r>
              <a:rPr lang="en-US" altLang="zh-CN" i="1" dirty="0" smtClean="0"/>
              <a:t>argument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Expression arguments have some </a:t>
            </a:r>
            <a:r>
              <a:rPr lang="en-US" altLang="zh-CN" b="1" dirty="0"/>
              <a:t>restrictions</a:t>
            </a:r>
            <a:r>
              <a:rPr lang="en-US" altLang="zh-CN" dirty="0" smtClean="0"/>
              <a:t>. An </a:t>
            </a:r>
            <a:r>
              <a:rPr lang="en-US" altLang="zh-CN" dirty="0"/>
              <a:t>expression argument can be an integer type, an enumeration type, a reference, or a pointer. </a:t>
            </a:r>
            <a:r>
              <a:rPr lang="en-US" altLang="zh-CN" dirty="0" smtClean="0"/>
              <a:t>So </a:t>
            </a:r>
            <a:r>
              <a:rPr lang="en-US" altLang="zh-CN" b="1" dirty="0" smtClean="0"/>
              <a:t>double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type</a:t>
            </a:r>
            <a:r>
              <a:rPr lang="en-US" altLang="zh-CN" dirty="0" smtClean="0"/>
              <a:t> are </a:t>
            </a:r>
            <a:r>
              <a:rPr lang="en-US" altLang="zh-CN" b="1" dirty="0" smtClean="0"/>
              <a:t>not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allowed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Also when you </a:t>
            </a:r>
            <a:r>
              <a:rPr lang="en-US" altLang="zh-CN" b="1" dirty="0"/>
              <a:t>instantiate</a:t>
            </a:r>
            <a:r>
              <a:rPr lang="en-US" altLang="zh-CN" dirty="0"/>
              <a:t> a </a:t>
            </a:r>
            <a:r>
              <a:rPr lang="en-US" altLang="zh-CN" b="1" dirty="0"/>
              <a:t>template</a:t>
            </a:r>
            <a:r>
              <a:rPr lang="en-US" altLang="zh-CN" dirty="0"/>
              <a:t>, </a:t>
            </a:r>
            <a:r>
              <a:rPr lang="en-US" altLang="zh-CN" dirty="0" smtClean="0"/>
              <a:t>the </a:t>
            </a:r>
            <a:r>
              <a:rPr lang="en-US" altLang="zh-CN" dirty="0"/>
              <a:t>value used for </a:t>
            </a:r>
            <a:r>
              <a:rPr lang="en-US" altLang="zh-CN" dirty="0" smtClean="0"/>
              <a:t>the expression </a:t>
            </a:r>
            <a:r>
              <a:rPr lang="en-US" altLang="zh-CN" dirty="0"/>
              <a:t>argument should be a </a:t>
            </a:r>
            <a:r>
              <a:rPr lang="en-US" altLang="zh-CN" b="1" dirty="0"/>
              <a:t>constant</a:t>
            </a:r>
            <a:r>
              <a:rPr lang="en-US" altLang="zh-CN" dirty="0"/>
              <a:t> </a:t>
            </a:r>
            <a:r>
              <a:rPr lang="en-US" altLang="zh-CN" b="1" dirty="0"/>
              <a:t>expression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/>
              <a:t>main </a:t>
            </a:r>
            <a:r>
              <a:rPr lang="en-US" altLang="zh-CN" b="1" dirty="0"/>
              <a:t>drawback</a:t>
            </a:r>
            <a:r>
              <a:rPr lang="en-US" altLang="zh-CN" dirty="0"/>
              <a:t> to the expression argument approach is that each array size generates its own template</a:t>
            </a:r>
            <a:r>
              <a:rPr lang="en-US" altLang="zh-CN" dirty="0" smtClean="0"/>
              <a:t>. That </a:t>
            </a:r>
            <a:r>
              <a:rPr lang="en-US" altLang="zh-CN" dirty="0"/>
              <a:t>is, the following declarations generate two separate class</a:t>
            </a:r>
            <a:br>
              <a:rPr lang="en-US" altLang="zh-CN" dirty="0"/>
            </a:br>
            <a:r>
              <a:rPr lang="en-US" altLang="zh-CN" dirty="0"/>
              <a:t>declarations:</a:t>
            </a:r>
            <a:br>
              <a:rPr lang="en-US" altLang="zh-CN" dirty="0"/>
            </a:br>
            <a:r>
              <a:rPr lang="en-US" altLang="zh-CN" dirty="0" err="1"/>
              <a:t>ArrayTP</a:t>
            </a:r>
            <a:r>
              <a:rPr lang="en-US" altLang="zh-CN" dirty="0"/>
              <a:t>&lt;double, 12&gt; </a:t>
            </a:r>
            <a:r>
              <a:rPr lang="en-US" altLang="zh-CN" dirty="0" err="1"/>
              <a:t>eggweights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 err="1"/>
              <a:t>ArrayTP</a:t>
            </a:r>
            <a:r>
              <a:rPr lang="en-US" altLang="zh-CN" dirty="0"/>
              <a:t>&lt;double, 13&gt; donuts;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028" y="2801485"/>
            <a:ext cx="1974951" cy="2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852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Class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Template </a:t>
            </a:r>
            <a:r>
              <a:rPr lang="en-US" altLang="zh-CN" dirty="0" smtClean="0"/>
              <a:t>Versatility</a:t>
            </a:r>
          </a:p>
          <a:p>
            <a:pPr lvl="1"/>
            <a:r>
              <a:rPr lang="en-US" altLang="zh-CN" dirty="0"/>
              <a:t>Using a Template </a:t>
            </a:r>
            <a:r>
              <a:rPr lang="en-US" altLang="zh-CN" dirty="0" smtClean="0"/>
              <a:t>Recursively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/>
              <a:t>Using More Than One Type Parameter 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Default Type Template Parameters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14" y="2989953"/>
            <a:ext cx="2870348" cy="3111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325" y="2970902"/>
            <a:ext cx="1435174" cy="330217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879592" y="3054096"/>
            <a:ext cx="338328" cy="247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473" y="3940250"/>
            <a:ext cx="2597283" cy="869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473" y="5309588"/>
            <a:ext cx="5829600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Class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Template </a:t>
            </a:r>
            <a:r>
              <a:rPr lang="en-US" altLang="zh-CN" dirty="0" smtClean="0"/>
              <a:t>Versatility</a:t>
            </a:r>
          </a:p>
          <a:p>
            <a:pPr lvl="1"/>
            <a:r>
              <a:rPr lang="en-US" altLang="zh-CN" dirty="0" smtClean="0"/>
              <a:t>You </a:t>
            </a:r>
            <a:r>
              <a:rPr lang="en-US" altLang="zh-CN" dirty="0"/>
              <a:t>can apply the same techniques to template classes as you do to regular classes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Template </a:t>
            </a:r>
            <a:r>
              <a:rPr lang="en-US" altLang="zh-CN" dirty="0"/>
              <a:t>classes can serve as base classes, and they can be component classes</a:t>
            </a:r>
            <a:r>
              <a:rPr lang="en-US" altLang="zh-CN" dirty="0" smtClean="0"/>
              <a:t>. They </a:t>
            </a:r>
            <a:r>
              <a:rPr lang="en-US" altLang="zh-CN" dirty="0"/>
              <a:t>can themselves be type arguments to other templates.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285" y="3815170"/>
            <a:ext cx="4472828" cy="28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Class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Template Specializations </a:t>
            </a:r>
            <a:endParaRPr lang="en-US" altLang="zh-CN" dirty="0" smtClean="0"/>
          </a:p>
          <a:p>
            <a:pPr lvl="1"/>
            <a:r>
              <a:rPr lang="en-US" altLang="zh-CN" dirty="0"/>
              <a:t>Class templates are like function templates in that you can have </a:t>
            </a:r>
            <a:r>
              <a:rPr lang="en-US" altLang="zh-CN" b="1" dirty="0"/>
              <a:t>implicit</a:t>
            </a:r>
            <a:r>
              <a:rPr lang="en-US" altLang="zh-CN" dirty="0"/>
              <a:t> </a:t>
            </a:r>
            <a:r>
              <a:rPr lang="en-US" altLang="zh-CN" b="1" dirty="0"/>
              <a:t>instantiations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explicit</a:t>
            </a:r>
            <a:r>
              <a:rPr lang="en-US" altLang="zh-CN" dirty="0" smtClean="0"/>
              <a:t> </a:t>
            </a:r>
            <a:r>
              <a:rPr lang="en-US" altLang="zh-CN" b="1" dirty="0"/>
              <a:t>instantiations</a:t>
            </a:r>
            <a:r>
              <a:rPr lang="en-US" altLang="zh-CN" dirty="0"/>
              <a:t>, and </a:t>
            </a:r>
            <a:r>
              <a:rPr lang="en-US" altLang="zh-CN" b="1" dirty="0"/>
              <a:t>explicit</a:t>
            </a:r>
            <a:r>
              <a:rPr lang="en-US" altLang="zh-CN" dirty="0"/>
              <a:t> </a:t>
            </a:r>
            <a:r>
              <a:rPr lang="en-US" altLang="zh-CN" b="1" dirty="0"/>
              <a:t>specializations</a:t>
            </a:r>
            <a:r>
              <a:rPr lang="en-US" altLang="zh-CN" dirty="0"/>
              <a:t>, </a:t>
            </a:r>
            <a:r>
              <a:rPr lang="en-US" altLang="zh-CN" b="1" dirty="0"/>
              <a:t>collectively</a:t>
            </a:r>
            <a:r>
              <a:rPr lang="en-US" altLang="zh-CN" dirty="0"/>
              <a:t> known as </a:t>
            </a:r>
            <a:r>
              <a:rPr lang="en-US" altLang="zh-CN" b="1" i="1" dirty="0"/>
              <a:t>specializations</a:t>
            </a:r>
            <a:r>
              <a:rPr lang="en-US" altLang="zh-CN" dirty="0"/>
              <a:t>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37744" y="3465576"/>
            <a:ext cx="3419856" cy="25420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8096" y="3465576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Implicit Instantiations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4063508"/>
            <a:ext cx="3313405" cy="201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" y="4548428"/>
            <a:ext cx="3313405" cy="31916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3464" y="4890836"/>
            <a:ext cx="3313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The second statement causes the compiler to generate a class definition and also </a:t>
            </a:r>
            <a:r>
              <a:rPr lang="en-US" altLang="zh-CN" sz="1200" dirty="0" smtClean="0"/>
              <a:t>an object </a:t>
            </a:r>
            <a:r>
              <a:rPr lang="en-US" altLang="zh-CN" sz="1200" dirty="0"/>
              <a:t>that is created according to that definition </a:t>
            </a:r>
            <a:br>
              <a:rPr lang="en-US" altLang="zh-CN" sz="1200" dirty="0"/>
            </a:br>
            <a:endParaRPr lang="zh-CN" altLang="en-US" sz="1200" dirty="0"/>
          </a:p>
        </p:txBody>
      </p:sp>
      <p:sp>
        <p:nvSpPr>
          <p:cNvPr id="10" name="圆角矩形 9"/>
          <p:cNvSpPr/>
          <p:nvPr/>
        </p:nvSpPr>
        <p:spPr>
          <a:xfrm>
            <a:off x="3768788" y="3529584"/>
            <a:ext cx="4149916" cy="25420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99140" y="3529584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Explicit </a:t>
            </a:r>
            <a:r>
              <a:rPr lang="en-US" altLang="zh-CN" dirty="0" smtClean="0"/>
              <a:t>Instantiations 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31" y="4267436"/>
            <a:ext cx="3954434" cy="19601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72831" y="4548428"/>
            <a:ext cx="379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The compiler generates an </a:t>
            </a:r>
            <a:r>
              <a:rPr lang="en-US" altLang="zh-CN" sz="1200" b="1" i="1" dirty="0"/>
              <a:t>explicit</a:t>
            </a:r>
            <a:r>
              <a:rPr lang="en-US" altLang="zh-CN" sz="1200" i="1" dirty="0"/>
              <a:t> </a:t>
            </a:r>
            <a:r>
              <a:rPr lang="en-US" altLang="zh-CN" sz="1200" b="1" i="1" dirty="0"/>
              <a:t>instantiation</a:t>
            </a:r>
            <a:r>
              <a:rPr lang="en-US" altLang="zh-CN" sz="1200" i="1" dirty="0"/>
              <a:t> </a:t>
            </a:r>
            <a:r>
              <a:rPr lang="en-US" altLang="zh-CN" sz="1200" dirty="0"/>
              <a:t>of a class declaration when you declare </a:t>
            </a:r>
            <a:r>
              <a:rPr lang="en-US" altLang="zh-CN" sz="1200" dirty="0" smtClean="0"/>
              <a:t>a class </a:t>
            </a:r>
            <a:r>
              <a:rPr lang="en-US" altLang="zh-CN" sz="1200" dirty="0"/>
              <a:t>by using the keyword template and indicating the desired type or type 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endParaRPr lang="zh-CN" altLang="en-US" sz="1200" dirty="0"/>
          </a:p>
        </p:txBody>
      </p:sp>
      <p:sp>
        <p:nvSpPr>
          <p:cNvPr id="15" name="圆角矩形 14"/>
          <p:cNvSpPr/>
          <p:nvPr/>
        </p:nvSpPr>
        <p:spPr>
          <a:xfrm>
            <a:off x="8022747" y="3529584"/>
            <a:ext cx="4149916" cy="25420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553099" y="352958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Explicit Specializations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198212" y="4722510"/>
            <a:ext cx="3993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you can provide an explicit template </a:t>
            </a:r>
            <a:r>
              <a:rPr lang="en-US" altLang="zh-CN" sz="1200" dirty="0" smtClean="0"/>
              <a:t>specialization. This </a:t>
            </a:r>
            <a:r>
              <a:rPr lang="en-US" altLang="zh-CN" sz="1200" dirty="0"/>
              <a:t>takes </a:t>
            </a:r>
            <a:r>
              <a:rPr lang="en-US" altLang="zh-CN" sz="1200" dirty="0" smtClean="0"/>
              <a:t>the form </a:t>
            </a:r>
            <a:r>
              <a:rPr lang="en-US" altLang="zh-CN" sz="1200" dirty="0"/>
              <a:t>of a template defined for one specific type instead of for a general type</a:t>
            </a:r>
            <a:r>
              <a:rPr lang="en-US" altLang="zh-CN" sz="1200" dirty="0" smtClean="0"/>
              <a:t>. When faced with </a:t>
            </a:r>
            <a:r>
              <a:rPr lang="en-US" altLang="zh-CN" sz="1200" dirty="0"/>
              <a:t>the choice of a specialized template and a general template that both match </a:t>
            </a:r>
            <a:r>
              <a:rPr lang="en-US" altLang="zh-CN" sz="1200" dirty="0" smtClean="0"/>
              <a:t>an instantiation </a:t>
            </a:r>
            <a:r>
              <a:rPr lang="en-US" altLang="zh-CN" sz="1200" dirty="0"/>
              <a:t>request, the compiler uses the specialized version </a:t>
            </a:r>
            <a:endParaRPr lang="zh-CN" altLang="en-US" sz="12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908" y="3904337"/>
            <a:ext cx="3930420" cy="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3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Class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Template Specializations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889504" y="2807208"/>
            <a:ext cx="5175504" cy="35387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33672" y="278892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Partial Specializations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80945" y="3910845"/>
            <a:ext cx="5084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The &lt;&gt; following the keyword template declares the type parameters that are </a:t>
            </a:r>
            <a:r>
              <a:rPr lang="en-US" altLang="zh-CN" sz="1200" dirty="0" smtClean="0"/>
              <a:t>still unspecialized</a:t>
            </a:r>
            <a:r>
              <a:rPr lang="en-US" altLang="zh-CN" sz="1200" dirty="0"/>
              <a:t>. So the second declaration specializes T2 to </a:t>
            </a:r>
            <a:r>
              <a:rPr lang="en-US" altLang="zh-CN" sz="1200" dirty="0" err="1"/>
              <a:t>int</a:t>
            </a:r>
            <a:r>
              <a:rPr lang="en-US" altLang="zh-CN" sz="1200" dirty="0"/>
              <a:t> but leaves T1 open. Note </a:t>
            </a:r>
            <a:r>
              <a:rPr lang="en-US" altLang="zh-CN" sz="1200" dirty="0" smtClean="0"/>
              <a:t>that specifying </a:t>
            </a:r>
            <a:r>
              <a:rPr lang="en-US" altLang="zh-CN" sz="1200" dirty="0"/>
              <a:t>all the types leads to an empty bracket pair and a complete explicit </a:t>
            </a:r>
            <a:r>
              <a:rPr lang="en-US" altLang="zh-CN" sz="1200" dirty="0" smtClean="0"/>
              <a:t>specialization.</a:t>
            </a:r>
            <a:r>
              <a:rPr lang="en-US" altLang="zh-CN" sz="1200" dirty="0"/>
              <a:t> </a:t>
            </a:r>
            <a:r>
              <a:rPr lang="en-US" altLang="zh-CN" sz="1200" b="1" dirty="0"/>
              <a:t>The compiler uses the most specialized template if there is a choice</a:t>
            </a:r>
            <a:r>
              <a:rPr lang="en-US" altLang="zh-CN" sz="1200" dirty="0"/>
              <a:t> 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endParaRPr lang="zh-CN" altLang="en-US" sz="12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712" y="3145689"/>
            <a:ext cx="3285734" cy="7481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712" y="5661641"/>
            <a:ext cx="3227294" cy="4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Class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9463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Member template</a:t>
            </a:r>
          </a:p>
          <a:p>
            <a:pPr lvl="1"/>
            <a:r>
              <a:rPr lang="en-US" altLang="zh-CN" dirty="0"/>
              <a:t>A template can be a member of a structure, class, or template class. </a:t>
            </a:r>
            <a:endParaRPr lang="en-US" altLang="zh-CN" dirty="0" smtClean="0"/>
          </a:p>
          <a:p>
            <a:r>
              <a:rPr lang="en-US" altLang="zh-CN" dirty="0"/>
              <a:t>Templates As Parameters </a:t>
            </a:r>
            <a:endParaRPr lang="en-US" altLang="zh-CN" dirty="0" smtClean="0"/>
          </a:p>
          <a:p>
            <a:pPr lvl="1"/>
            <a:r>
              <a:rPr lang="en-US" altLang="zh-CN" dirty="0"/>
              <a:t>A template can also have a parameter that is itself </a:t>
            </a:r>
            <a:r>
              <a:rPr lang="en-US" altLang="zh-CN" dirty="0" smtClean="0"/>
              <a:t>a template</a:t>
            </a:r>
            <a:r>
              <a:rPr lang="en-US" altLang="zh-CN" dirty="0"/>
              <a:t>. Such parameters are yet another template feature addition that is used </a:t>
            </a:r>
            <a:r>
              <a:rPr lang="en-US" altLang="zh-CN" dirty="0" smtClean="0"/>
              <a:t>to implement </a:t>
            </a:r>
            <a:r>
              <a:rPr lang="en-US" altLang="zh-CN" dirty="0"/>
              <a:t>the STL.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r>
              <a:rPr lang="en-US" altLang="zh-CN" dirty="0"/>
              <a:t>Template Classes and </a:t>
            </a:r>
            <a:r>
              <a:rPr lang="en-US" altLang="zh-CN" dirty="0" smtClean="0"/>
              <a:t>Friends</a:t>
            </a:r>
          </a:p>
          <a:p>
            <a:pPr lvl="1"/>
            <a:r>
              <a:rPr lang="en-US" altLang="zh-CN" dirty="0"/>
              <a:t>Template class declarations can have friends, too</a:t>
            </a:r>
            <a:r>
              <a:rPr lang="en-US" altLang="zh-CN" dirty="0" smtClean="0"/>
              <a:t>. You </a:t>
            </a:r>
            <a:r>
              <a:rPr lang="en-US" altLang="zh-CN" dirty="0"/>
              <a:t>can classify friends of templates </a:t>
            </a:r>
            <a:r>
              <a:rPr lang="en-US" altLang="zh-CN" dirty="0" smtClean="0"/>
              <a:t>into three </a:t>
            </a:r>
            <a:r>
              <a:rPr lang="en-US" altLang="zh-CN" dirty="0"/>
              <a:t>categories: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Non-template friends</a:t>
            </a:r>
            <a:endParaRPr lang="en-US" altLang="zh-CN" dirty="0"/>
          </a:p>
          <a:p>
            <a:pPr lvl="2"/>
            <a:r>
              <a:rPr lang="en-US" altLang="zh-CN" dirty="0" smtClean="0"/>
              <a:t>Bound </a:t>
            </a:r>
            <a:r>
              <a:rPr lang="en-US" altLang="zh-CN" dirty="0"/>
              <a:t>template friends, meaning the type of the friend is determined by the </a:t>
            </a:r>
            <a:r>
              <a:rPr lang="en-US" altLang="zh-CN" dirty="0" smtClean="0"/>
              <a:t>type of </a:t>
            </a:r>
            <a:r>
              <a:rPr lang="en-US" altLang="zh-CN" dirty="0"/>
              <a:t>the class when a class is </a:t>
            </a:r>
            <a:r>
              <a:rPr lang="en-US" altLang="zh-CN" dirty="0" smtClean="0"/>
              <a:t>instantiated</a:t>
            </a:r>
            <a:endParaRPr lang="en-US" altLang="zh-CN" dirty="0"/>
          </a:p>
          <a:p>
            <a:pPr lvl="2"/>
            <a:r>
              <a:rPr lang="en-US" altLang="zh-CN" dirty="0" smtClean="0"/>
              <a:t>Unbound </a:t>
            </a:r>
            <a:r>
              <a:rPr lang="en-US" altLang="zh-CN" dirty="0"/>
              <a:t>template friends, meaning that all specializations of the friend are </a:t>
            </a:r>
            <a:r>
              <a:rPr lang="en-US" altLang="zh-CN" dirty="0" smtClean="0"/>
              <a:t>friends to </a:t>
            </a:r>
            <a:r>
              <a:rPr lang="en-US" altLang="zh-CN" dirty="0"/>
              <a:t>each specialization of the class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16" y="3638362"/>
            <a:ext cx="3613336" cy="4826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7" y="2520646"/>
            <a:ext cx="2349145" cy="82352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40067" y="3493008"/>
            <a:ext cx="1724114" cy="1797592"/>
            <a:chOff x="1046518" y="1416025"/>
            <a:chExt cx="3499030" cy="306990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518" y="1416025"/>
              <a:ext cx="3060857" cy="4889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518" y="1907695"/>
              <a:ext cx="3448227" cy="141612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518" y="3323818"/>
              <a:ext cx="3499030" cy="116211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40067" y="5608728"/>
            <a:ext cx="3143213" cy="947829"/>
            <a:chOff x="3214489" y="4993891"/>
            <a:chExt cx="5232669" cy="172093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4489" y="4993891"/>
              <a:ext cx="5232669" cy="126371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14489" y="6257606"/>
              <a:ext cx="4273770" cy="457223"/>
            </a:xfrm>
            <a:prstGeom prst="rect">
              <a:avLst/>
            </a:prstGeom>
          </p:spPr>
        </p:pic>
      </p:grpSp>
      <p:cxnSp>
        <p:nvCxnSpPr>
          <p:cNvPr id="17" name="曲线连接符 16"/>
          <p:cNvCxnSpPr/>
          <p:nvPr/>
        </p:nvCxnSpPr>
        <p:spPr>
          <a:xfrm rot="16200000" flipV="1">
            <a:off x="2120139" y="3638043"/>
            <a:ext cx="1794762" cy="12070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/>
        </p:nvCxnSpPr>
        <p:spPr>
          <a:xfrm rot="10800000">
            <a:off x="2057401" y="4727448"/>
            <a:ext cx="1563625" cy="7296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rot="10800000" flipV="1">
            <a:off x="3383281" y="5962448"/>
            <a:ext cx="237745" cy="2139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7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--Strings </a:t>
            </a:r>
            <a:r>
              <a:rPr lang="en-US" altLang="zh-CN" dirty="0" err="1" smtClean="0"/>
              <a:t>classs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C++ supports the C-style string which we will not discuss here.</a:t>
            </a:r>
          </a:p>
          <a:p>
            <a:r>
              <a:rPr lang="en-US" altLang="zh-CN" dirty="0" smtClean="0"/>
              <a:t>To use string class, you should:</a:t>
            </a:r>
          </a:p>
          <a:p>
            <a:pPr lvl="1"/>
            <a:r>
              <a:rPr lang="en-US" altLang="zh-CN" dirty="0"/>
              <a:t>#include &lt;string&gt; </a:t>
            </a:r>
            <a:br>
              <a:rPr lang="en-US" altLang="zh-CN" dirty="0"/>
            </a:br>
            <a:r>
              <a:rPr lang="en-US" altLang="zh-CN" dirty="0"/>
              <a:t>using namespace </a:t>
            </a:r>
            <a:r>
              <a:rPr lang="en-US" altLang="zh-CN" dirty="0" err="1"/>
              <a:t>std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r>
              <a:rPr lang="en-US" altLang="zh-CN" dirty="0"/>
              <a:t>The </a:t>
            </a:r>
            <a:r>
              <a:rPr lang="en-US" altLang="zh-CN" b="1" dirty="0"/>
              <a:t>main difference</a:t>
            </a:r>
            <a:r>
              <a:rPr lang="en-US" altLang="zh-CN" dirty="0"/>
              <a:t> between string objects and character arrays shown in Listing 4.7</a:t>
            </a:r>
            <a:br>
              <a:rPr lang="en-US" altLang="zh-CN" dirty="0"/>
            </a:br>
            <a:r>
              <a:rPr lang="en-US" altLang="zh-CN" dirty="0"/>
              <a:t>is that you declare </a:t>
            </a:r>
            <a:r>
              <a:rPr lang="en-US" altLang="zh-CN" b="1" dirty="0"/>
              <a:t>a string object as a simple variable</a:t>
            </a:r>
            <a:r>
              <a:rPr lang="en-US" altLang="zh-CN" dirty="0"/>
              <a:t>, not as an array </a:t>
            </a:r>
            <a:endParaRPr lang="en-US" altLang="zh-CN" dirty="0" smtClean="0"/>
          </a:p>
          <a:p>
            <a:r>
              <a:rPr lang="en-US" altLang="zh-CN" dirty="0"/>
              <a:t>The string class, with its </a:t>
            </a:r>
            <a:r>
              <a:rPr lang="en-US" altLang="zh-CN" b="1" dirty="0"/>
              <a:t>automatic resizing </a:t>
            </a:r>
            <a:r>
              <a:rPr lang="en-US" altLang="zh-CN" dirty="0"/>
              <a:t>as necessary, avoids overrunning adjacent </a:t>
            </a:r>
            <a:r>
              <a:rPr lang="en-US" altLang="zh-CN" dirty="0" smtClean="0"/>
              <a:t>memory.</a:t>
            </a:r>
          </a:p>
          <a:p>
            <a:r>
              <a:rPr lang="en-US" altLang="zh-CN" dirty="0" smtClean="0"/>
              <a:t>Tips to use string class:</a:t>
            </a:r>
          </a:p>
          <a:p>
            <a:pPr lvl="1"/>
            <a:r>
              <a:rPr lang="en-US" altLang="zh-CN" dirty="0"/>
              <a:t>You can </a:t>
            </a:r>
            <a:r>
              <a:rPr lang="en-US" altLang="zh-CN" b="1" dirty="0"/>
              <a:t>initialize</a:t>
            </a:r>
            <a:r>
              <a:rPr lang="en-US" altLang="zh-CN" dirty="0"/>
              <a:t> a string object to a </a:t>
            </a:r>
            <a:r>
              <a:rPr lang="en-US" altLang="zh-CN" b="1" dirty="0"/>
              <a:t>C-style </a:t>
            </a:r>
            <a:r>
              <a:rPr lang="en-US" altLang="zh-CN" b="1" dirty="0" smtClean="0"/>
              <a:t>string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lvl="1"/>
            <a:r>
              <a:rPr lang="en-US" altLang="zh-CN" dirty="0" smtClean="0"/>
              <a:t>You </a:t>
            </a:r>
            <a:r>
              <a:rPr lang="en-US" altLang="zh-CN" dirty="0"/>
              <a:t>can use </a:t>
            </a:r>
            <a:r>
              <a:rPr lang="en-US" altLang="zh-CN" b="1" dirty="0" err="1"/>
              <a:t>cin</a:t>
            </a:r>
            <a:r>
              <a:rPr lang="en-US" altLang="zh-CN" dirty="0"/>
              <a:t> to store keyboard input in a string </a:t>
            </a:r>
            <a:r>
              <a:rPr lang="en-US" altLang="zh-CN" dirty="0" smtClean="0"/>
              <a:t>object.</a:t>
            </a:r>
            <a:endParaRPr lang="en-US" altLang="zh-CN" dirty="0"/>
          </a:p>
          <a:p>
            <a:pPr lvl="1"/>
            <a:r>
              <a:rPr lang="en-US" altLang="zh-CN" dirty="0" smtClean="0"/>
              <a:t>You </a:t>
            </a:r>
            <a:r>
              <a:rPr lang="en-US" altLang="zh-CN" dirty="0"/>
              <a:t>can use </a:t>
            </a:r>
            <a:r>
              <a:rPr lang="en-US" altLang="zh-CN" b="1" dirty="0" err="1"/>
              <a:t>cout</a:t>
            </a:r>
            <a:r>
              <a:rPr lang="en-US" altLang="zh-CN" dirty="0"/>
              <a:t> to display a string </a:t>
            </a:r>
            <a:r>
              <a:rPr lang="en-US" altLang="zh-CN" dirty="0" smtClean="0"/>
              <a:t>object.</a:t>
            </a:r>
            <a:endParaRPr lang="en-US" altLang="zh-CN" dirty="0"/>
          </a:p>
          <a:p>
            <a:pPr lvl="1"/>
            <a:r>
              <a:rPr lang="en-US" altLang="zh-CN" dirty="0" smtClean="0"/>
              <a:t>You </a:t>
            </a:r>
            <a:r>
              <a:rPr lang="en-US" altLang="zh-CN" dirty="0"/>
              <a:t>can use </a:t>
            </a:r>
            <a:r>
              <a:rPr lang="en-US" altLang="zh-CN" b="1" dirty="0"/>
              <a:t>array notation </a:t>
            </a:r>
            <a:r>
              <a:rPr lang="en-US" altLang="zh-CN" dirty="0"/>
              <a:t>to access individual characters stored in a string object.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Class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Template Aliases (C++11) </a:t>
            </a:r>
            <a:endParaRPr lang="en-US" altLang="zh-CN" dirty="0" smtClean="0"/>
          </a:p>
          <a:p>
            <a:pPr lvl="1"/>
            <a:r>
              <a:rPr lang="en-US" altLang="zh-CN" dirty="0"/>
              <a:t>It can be convenient, especially in template design, to create aliases for types</a:t>
            </a:r>
            <a:r>
              <a:rPr lang="en-US" altLang="zh-CN" dirty="0" smtClean="0"/>
              <a:t>. You </a:t>
            </a:r>
            <a:r>
              <a:rPr lang="en-US" altLang="zh-CN" dirty="0"/>
              <a:t>can </a:t>
            </a:r>
            <a:r>
              <a:rPr lang="en-US" altLang="zh-CN" dirty="0" smtClean="0"/>
              <a:t>use </a:t>
            </a:r>
            <a:r>
              <a:rPr lang="en-US" altLang="zh-CN" dirty="0" err="1" smtClean="0"/>
              <a:t>typedef</a:t>
            </a:r>
            <a:r>
              <a:rPr lang="en-US" altLang="zh-CN" dirty="0" smtClean="0"/>
              <a:t> </a:t>
            </a:r>
            <a:r>
              <a:rPr lang="en-US" altLang="zh-CN" dirty="0"/>
              <a:t>to create aliases for template specializations: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69" y="3285773"/>
            <a:ext cx="4743694" cy="14732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69" y="4887065"/>
            <a:ext cx="5886753" cy="4000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969" y="5387720"/>
            <a:ext cx="6102664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Friend classes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420368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dirty="0"/>
              <a:t>A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dirty="0" smtClean="0"/>
              <a:t>also can </a:t>
            </a:r>
            <a:r>
              <a:rPr lang="en-US" altLang="zh-CN" dirty="0"/>
              <a:t>be a </a:t>
            </a:r>
            <a:r>
              <a:rPr lang="en-US" altLang="zh-CN" b="1" dirty="0"/>
              <a:t>friend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/>
              <a:t>any method of the </a:t>
            </a:r>
            <a:r>
              <a:rPr lang="en-US" altLang="zh-CN" b="1" dirty="0"/>
              <a:t>friend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can </a:t>
            </a:r>
            <a:r>
              <a:rPr lang="en-US" altLang="zh-CN" b="1" dirty="0"/>
              <a:t>access</a:t>
            </a:r>
            <a:r>
              <a:rPr lang="en-US" altLang="zh-CN" dirty="0"/>
              <a:t> </a:t>
            </a:r>
            <a:r>
              <a:rPr lang="en-US" altLang="zh-CN" b="1" dirty="0"/>
              <a:t>private</a:t>
            </a:r>
            <a:r>
              <a:rPr lang="en-US" altLang="zh-CN" dirty="0"/>
              <a:t> and </a:t>
            </a:r>
            <a:r>
              <a:rPr lang="en-US" altLang="zh-CN" b="1" dirty="0"/>
              <a:t>protected</a:t>
            </a:r>
            <a:r>
              <a:rPr lang="en-US" altLang="zh-CN" dirty="0"/>
              <a:t> </a:t>
            </a:r>
            <a:r>
              <a:rPr lang="en-US" altLang="zh-CN" b="1" dirty="0"/>
              <a:t>members</a:t>
            </a:r>
            <a:r>
              <a:rPr lang="en-US" altLang="zh-CN" dirty="0"/>
              <a:t> of the </a:t>
            </a:r>
            <a:r>
              <a:rPr lang="en-US" altLang="zh-CN" b="1" dirty="0"/>
              <a:t>original</a:t>
            </a:r>
            <a:r>
              <a:rPr lang="en-US" altLang="zh-CN" dirty="0"/>
              <a:t> </a:t>
            </a:r>
            <a:r>
              <a:rPr lang="en-US" altLang="zh-CN" b="1" dirty="0"/>
              <a:t>class </a:t>
            </a:r>
            <a:endParaRPr lang="en-US" altLang="zh-CN" b="1" dirty="0" smtClean="0"/>
          </a:p>
          <a:p>
            <a:pPr lvl="1"/>
            <a:r>
              <a:rPr lang="en-US" altLang="zh-CN" dirty="0"/>
              <a:t>Also you can be more </a:t>
            </a:r>
            <a:r>
              <a:rPr lang="en-US" altLang="zh-CN" b="1" dirty="0"/>
              <a:t>restrictive</a:t>
            </a:r>
            <a:r>
              <a:rPr lang="en-US" altLang="zh-CN" dirty="0"/>
              <a:t> and </a:t>
            </a:r>
            <a:r>
              <a:rPr lang="en-US" altLang="zh-CN" b="1" dirty="0"/>
              <a:t>designate</a:t>
            </a:r>
            <a:r>
              <a:rPr lang="en-US" altLang="zh-CN" dirty="0"/>
              <a:t> </a:t>
            </a:r>
            <a:r>
              <a:rPr lang="en-US" altLang="zh-CN" dirty="0" smtClean="0"/>
              <a:t>just </a:t>
            </a:r>
            <a:r>
              <a:rPr lang="en-US" altLang="zh-CN" b="1" dirty="0" smtClean="0"/>
              <a:t>particular</a:t>
            </a:r>
            <a:r>
              <a:rPr lang="en-US" altLang="zh-CN" dirty="0" smtClean="0"/>
              <a:t> </a:t>
            </a:r>
            <a:r>
              <a:rPr lang="en-US" altLang="zh-CN" b="1" dirty="0"/>
              <a:t>member</a:t>
            </a:r>
            <a:r>
              <a:rPr lang="en-US" altLang="zh-CN" dirty="0"/>
              <a:t> functions of a class </a:t>
            </a:r>
            <a:r>
              <a:rPr lang="en-US" altLang="zh-CN" b="1" dirty="0"/>
              <a:t>to</a:t>
            </a:r>
            <a:r>
              <a:rPr lang="en-US" altLang="zh-CN" dirty="0"/>
              <a:t> </a:t>
            </a:r>
            <a:r>
              <a:rPr lang="en-US" altLang="zh-CN" b="1" dirty="0"/>
              <a:t>be</a:t>
            </a:r>
            <a:r>
              <a:rPr lang="en-US" altLang="zh-CN" dirty="0"/>
              <a:t> </a:t>
            </a:r>
            <a:r>
              <a:rPr lang="en-US" altLang="zh-CN" b="1" dirty="0"/>
              <a:t>friends</a:t>
            </a:r>
            <a:r>
              <a:rPr lang="en-US" altLang="zh-CN" dirty="0"/>
              <a:t> </a:t>
            </a:r>
            <a:r>
              <a:rPr lang="en-US" altLang="zh-CN" b="1" dirty="0"/>
              <a:t>to</a:t>
            </a:r>
            <a:r>
              <a:rPr lang="en-US" altLang="zh-CN" dirty="0"/>
              <a:t> </a:t>
            </a:r>
            <a:r>
              <a:rPr lang="en-US" altLang="zh-CN" b="1" dirty="0"/>
              <a:t>another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b="1" dirty="0"/>
              <a:t>When</a:t>
            </a:r>
            <a:r>
              <a:rPr lang="en-US" altLang="zh-CN" dirty="0"/>
              <a:t> might you </a:t>
            </a:r>
            <a:r>
              <a:rPr lang="en-US" altLang="zh-CN" b="1" dirty="0"/>
              <a:t>want</a:t>
            </a:r>
            <a:r>
              <a:rPr lang="en-US" altLang="zh-CN" dirty="0"/>
              <a:t> to </a:t>
            </a:r>
            <a:r>
              <a:rPr lang="en-US" altLang="zh-CN" b="1" dirty="0"/>
              <a:t>make</a:t>
            </a:r>
            <a:r>
              <a:rPr lang="en-US" altLang="zh-CN" dirty="0"/>
              <a:t> </a:t>
            </a:r>
            <a:r>
              <a:rPr lang="en-US" altLang="zh-CN" b="1" dirty="0"/>
              <a:t>one</a:t>
            </a:r>
            <a:r>
              <a:rPr lang="en-US" altLang="zh-CN" dirty="0"/>
              <a:t> class a </a:t>
            </a:r>
            <a:r>
              <a:rPr lang="en-US" altLang="zh-CN" b="1" dirty="0"/>
              <a:t>friend</a:t>
            </a:r>
            <a:r>
              <a:rPr lang="en-US" altLang="zh-CN" dirty="0"/>
              <a:t> to another </a:t>
            </a:r>
            <a:endParaRPr lang="en-US" altLang="zh-CN" dirty="0" smtClean="0"/>
          </a:p>
          <a:p>
            <a:pPr lvl="1"/>
            <a:r>
              <a:rPr lang="en-US" altLang="zh-CN" dirty="0"/>
              <a:t>W</a:t>
            </a:r>
            <a:r>
              <a:rPr lang="en-US" altLang="zh-CN" dirty="0" smtClean="0"/>
              <a:t>hen you want to use one class to change another class’s state.</a:t>
            </a:r>
          </a:p>
          <a:p>
            <a:r>
              <a:rPr lang="en-US" altLang="zh-CN" b="1" dirty="0" smtClean="0"/>
              <a:t>Declare</a:t>
            </a:r>
            <a:r>
              <a:rPr lang="en-US" altLang="zh-CN" dirty="0" smtClean="0"/>
              <a:t> a </a:t>
            </a:r>
            <a:r>
              <a:rPr lang="en-US" altLang="zh-CN" b="1" dirty="0" smtClean="0"/>
              <a:t>friend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class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A friend declaration can appear in a public, private, or protected section; the </a:t>
            </a:r>
            <a:r>
              <a:rPr lang="en-US" altLang="zh-CN" dirty="0" smtClean="0"/>
              <a:t>location makes </a:t>
            </a:r>
            <a:r>
              <a:rPr lang="en-US" altLang="zh-CN" dirty="0"/>
              <a:t>no difference.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891" y="4916508"/>
            <a:ext cx="5124713" cy="16701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Friend </a:t>
            </a:r>
            <a:r>
              <a:rPr lang="en-US" altLang="zh-CN" dirty="0" smtClean="0"/>
              <a:t>classes</a:t>
            </a:r>
            <a:br>
              <a:rPr lang="en-US" altLang="zh-CN" dirty="0" smtClean="0"/>
            </a:br>
            <a:r>
              <a:rPr lang="en-US" altLang="zh-CN" dirty="0" smtClean="0"/>
              <a:t>-- </a:t>
            </a:r>
            <a:r>
              <a:rPr lang="en-US" altLang="zh-CN" dirty="0"/>
              <a:t>Friend Member Functions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14144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Friend </a:t>
            </a:r>
            <a:r>
              <a:rPr lang="en-US" altLang="zh-CN" dirty="0"/>
              <a:t>Member Functions </a:t>
            </a:r>
            <a:endParaRPr lang="en-US" altLang="zh-CN" dirty="0" smtClean="0"/>
          </a:p>
          <a:p>
            <a:pPr lvl="1"/>
            <a:r>
              <a:rPr lang="en-US" altLang="zh-CN" dirty="0"/>
              <a:t>You do have the option of making just selected class members friends to</a:t>
            </a:r>
            <a:br>
              <a:rPr lang="en-US" altLang="zh-CN" dirty="0"/>
            </a:br>
            <a:r>
              <a:rPr lang="en-US" altLang="zh-CN" dirty="0"/>
              <a:t>another class rather than making the entire class a friend, but that’s a bit more </a:t>
            </a:r>
            <a:r>
              <a:rPr lang="en-US" altLang="zh-CN" dirty="0" smtClean="0"/>
              <a:t>awkward(</a:t>
            </a:r>
            <a:r>
              <a:rPr lang="zh-CN" altLang="en-US" dirty="0" smtClean="0"/>
              <a:t>尴尬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The way to declare:</a:t>
            </a:r>
          </a:p>
          <a:p>
            <a:pPr lvl="2"/>
            <a:r>
              <a:rPr lang="en-US" altLang="zh-CN" dirty="0" smtClean="0"/>
              <a:t>Note: the Remote should appear above the </a:t>
            </a:r>
            <a:r>
              <a:rPr lang="en-US" altLang="zh-CN" dirty="0" err="1" smtClean="0"/>
              <a:t>Tv</a:t>
            </a:r>
            <a:r>
              <a:rPr lang="en-US" altLang="zh-CN" dirty="0" smtClean="0"/>
              <a:t>. we can use </a:t>
            </a:r>
            <a:r>
              <a:rPr lang="en-US" altLang="zh-CN" i="1" dirty="0" smtClean="0"/>
              <a:t>forward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declaration.</a:t>
            </a:r>
            <a:r>
              <a:rPr lang="en-US" altLang="zh-CN" dirty="0" smtClean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5" y="4014627"/>
            <a:ext cx="3090393" cy="826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98" y="4129485"/>
            <a:ext cx="3194214" cy="711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214" y="4014627"/>
            <a:ext cx="3568883" cy="755689"/>
          </a:xfrm>
          <a:prstGeom prst="rect">
            <a:avLst/>
          </a:prstGeom>
        </p:spPr>
      </p:pic>
      <p:cxnSp>
        <p:nvCxnSpPr>
          <p:cNvPr id="9" name="曲线连接符 8"/>
          <p:cNvCxnSpPr/>
          <p:nvPr/>
        </p:nvCxnSpPr>
        <p:spPr>
          <a:xfrm rot="10800000">
            <a:off x="3282696" y="4485104"/>
            <a:ext cx="704088" cy="2149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33088" y="505663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OK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297553" y="4942645"/>
            <a:ext cx="420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NOT OK</a:t>
            </a:r>
            <a:r>
              <a:rPr lang="en-US" altLang="zh-CN" sz="1200" dirty="0" smtClean="0"/>
              <a:t>:</a:t>
            </a:r>
            <a:r>
              <a:rPr lang="en-US" altLang="zh-CN" sz="1200" dirty="0"/>
              <a:t> The </a:t>
            </a:r>
            <a:r>
              <a:rPr lang="en-US" altLang="zh-CN" sz="1200" b="1" dirty="0" smtClean="0"/>
              <a:t>reason</a:t>
            </a:r>
            <a:r>
              <a:rPr lang="en-US" altLang="zh-CN" sz="1200" dirty="0" smtClean="0"/>
              <a:t> is </a:t>
            </a:r>
            <a:r>
              <a:rPr lang="en-US" altLang="zh-CN" sz="1200" dirty="0"/>
              <a:t>that when the compiler sees </a:t>
            </a:r>
            <a:r>
              <a:rPr lang="en-US" altLang="zh-CN" sz="1200" dirty="0" smtClean="0"/>
              <a:t>that a </a:t>
            </a:r>
            <a:r>
              <a:rPr lang="en-US" altLang="zh-CN" sz="1200" dirty="0"/>
              <a:t>Remote method is declared as a friend in the </a:t>
            </a:r>
            <a:r>
              <a:rPr lang="en-US" altLang="zh-CN" sz="1200" dirty="0" err="1"/>
              <a:t>Tv</a:t>
            </a:r>
            <a:r>
              <a:rPr lang="en-US" altLang="zh-CN" sz="1200" dirty="0"/>
              <a:t> class declaration, the compiler needs </a:t>
            </a:r>
            <a:r>
              <a:rPr lang="en-US" altLang="zh-CN" sz="1200" dirty="0" smtClean="0"/>
              <a:t>to have </a:t>
            </a:r>
            <a:r>
              <a:rPr lang="en-US" altLang="zh-CN" sz="1200" dirty="0"/>
              <a:t>already viewed the </a:t>
            </a:r>
            <a:r>
              <a:rPr lang="en-US" altLang="zh-CN" sz="1200" dirty="0" smtClean="0"/>
              <a:t>declaration </a:t>
            </a:r>
            <a:r>
              <a:rPr lang="en-US" altLang="zh-CN" sz="1200" dirty="0"/>
              <a:t>of the Remote class in general and of the </a:t>
            </a:r>
            <a:r>
              <a:rPr lang="en-US" altLang="zh-CN" sz="1200" dirty="0" err="1"/>
              <a:t>set_chan</a:t>
            </a:r>
            <a:r>
              <a:rPr lang="en-US" altLang="zh-CN" sz="1200" dirty="0" smtClean="0"/>
              <a:t>() method </a:t>
            </a:r>
            <a:r>
              <a:rPr lang="en-US" altLang="zh-CN" sz="1200" dirty="0"/>
              <a:t>in particular </a:t>
            </a:r>
            <a:br>
              <a:rPr lang="en-US" altLang="zh-CN" sz="1200" dirty="0"/>
            </a:b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34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Friend </a:t>
            </a:r>
            <a:r>
              <a:rPr lang="en-US" altLang="zh-CN" dirty="0"/>
              <a:t>classes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dirty="0"/>
              <a:t>Other </a:t>
            </a:r>
            <a:r>
              <a:rPr lang="en-US" altLang="zh-CN" dirty="0" smtClean="0"/>
              <a:t>friend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Make two class to friend to each other.</a:t>
            </a:r>
          </a:p>
          <a:p>
            <a:r>
              <a:rPr lang="en-US" altLang="zh-CN" dirty="0"/>
              <a:t>Shared Friends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209" y="3082408"/>
            <a:ext cx="3429176" cy="36069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85268" y="3153758"/>
            <a:ext cx="4788800" cy="3576226"/>
            <a:chOff x="3422512" y="2797142"/>
            <a:chExt cx="5346975" cy="385464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2512" y="2797142"/>
              <a:ext cx="5346975" cy="126371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2512" y="4060857"/>
              <a:ext cx="5334274" cy="120656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512" y="5267419"/>
              <a:ext cx="3740342" cy="1384371"/>
            </a:xfrm>
            <a:prstGeom prst="rect">
              <a:avLst/>
            </a:prstGeom>
          </p:spPr>
        </p:pic>
      </p:grpSp>
      <p:cxnSp>
        <p:nvCxnSpPr>
          <p:cNvPr id="10" name="曲线连接符 9"/>
          <p:cNvCxnSpPr>
            <a:endCxn id="4" idx="0"/>
          </p:cNvCxnSpPr>
          <p:nvPr/>
        </p:nvCxnSpPr>
        <p:spPr>
          <a:xfrm>
            <a:off x="7269480" y="2386584"/>
            <a:ext cx="2339317" cy="6958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rot="5400000">
            <a:off x="3753613" y="2756916"/>
            <a:ext cx="896112" cy="8686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0820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304070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Nested </a:t>
            </a:r>
            <a:r>
              <a:rPr lang="en-US" altLang="zh-CN" dirty="0"/>
              <a:t>Classes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dirty="0"/>
              <a:t> 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484376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In C++, you can </a:t>
            </a:r>
            <a:r>
              <a:rPr lang="en-US" altLang="zh-CN" b="1" dirty="0"/>
              <a:t>place</a:t>
            </a:r>
            <a:r>
              <a:rPr lang="en-US" altLang="zh-CN" dirty="0"/>
              <a:t> a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b="1" dirty="0"/>
              <a:t>declaration</a:t>
            </a:r>
            <a:r>
              <a:rPr lang="en-US" altLang="zh-CN" dirty="0"/>
              <a:t> </a:t>
            </a:r>
            <a:r>
              <a:rPr lang="en-US" altLang="zh-CN" b="1" dirty="0"/>
              <a:t>inside</a:t>
            </a:r>
            <a:r>
              <a:rPr lang="en-US" altLang="zh-CN" dirty="0"/>
              <a:t> </a:t>
            </a:r>
            <a:r>
              <a:rPr lang="en-US" altLang="zh-CN" b="1" dirty="0"/>
              <a:t>another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 smtClean="0"/>
              <a:t>. The </a:t>
            </a:r>
            <a:r>
              <a:rPr lang="en-US" altLang="zh-CN" dirty="0"/>
              <a:t>class declared </a:t>
            </a:r>
            <a:r>
              <a:rPr lang="en-US" altLang="zh-CN" dirty="0" smtClean="0"/>
              <a:t>within another </a:t>
            </a:r>
            <a:r>
              <a:rPr lang="en-US" altLang="zh-CN" dirty="0"/>
              <a:t>is called a </a:t>
            </a:r>
            <a:r>
              <a:rPr lang="en-US" altLang="zh-CN" i="1" dirty="0"/>
              <a:t>nested class</a:t>
            </a:r>
            <a:r>
              <a:rPr lang="en-US" altLang="zh-CN" dirty="0"/>
              <a:t>, and it helps avoid name clutter by giving the new type </a:t>
            </a:r>
            <a:r>
              <a:rPr lang="en-US" altLang="zh-CN" dirty="0" smtClean="0"/>
              <a:t>class scope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/>
              <a:t>Nesting classes is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/>
              <a:t>the</a:t>
            </a:r>
            <a:r>
              <a:rPr lang="en-US" altLang="zh-CN" dirty="0"/>
              <a:t> </a:t>
            </a:r>
            <a:r>
              <a:rPr lang="en-US" altLang="zh-CN" b="1" dirty="0"/>
              <a:t>same</a:t>
            </a:r>
            <a:r>
              <a:rPr lang="en-US" altLang="zh-CN" dirty="0"/>
              <a:t> as </a:t>
            </a:r>
            <a:r>
              <a:rPr lang="en-US" altLang="zh-CN" b="1" dirty="0"/>
              <a:t>containment</a:t>
            </a:r>
            <a:r>
              <a:rPr lang="en-US" altLang="zh-CN" dirty="0"/>
              <a:t>. Recall that containment means </a:t>
            </a:r>
            <a:r>
              <a:rPr lang="en-US" altLang="zh-CN" dirty="0" smtClean="0"/>
              <a:t>having a </a:t>
            </a:r>
            <a:r>
              <a:rPr lang="en-US" altLang="zh-CN" dirty="0"/>
              <a:t>class object as a member of another class. Nesting a class, on the other hand, does </a:t>
            </a:r>
            <a:r>
              <a:rPr lang="en-US" altLang="zh-CN" dirty="0" smtClean="0"/>
              <a:t>not create </a:t>
            </a:r>
            <a:r>
              <a:rPr lang="en-US" altLang="zh-CN" dirty="0"/>
              <a:t>a class member. Instead, it defines a type that is known just locally to the class </a:t>
            </a:r>
            <a:r>
              <a:rPr lang="en-US" altLang="zh-CN" dirty="0" smtClean="0"/>
              <a:t>that contains </a:t>
            </a:r>
            <a:r>
              <a:rPr lang="en-US" altLang="zh-CN" dirty="0"/>
              <a:t>the nested class declaration. </a:t>
            </a:r>
            <a:endParaRPr lang="en-US" altLang="zh-CN" dirty="0" smtClean="0"/>
          </a:p>
          <a:p>
            <a:r>
              <a:rPr lang="en-US" altLang="zh-CN" dirty="0"/>
              <a:t>The </a:t>
            </a:r>
            <a:r>
              <a:rPr lang="en-US" altLang="zh-CN" b="1" dirty="0"/>
              <a:t>usual</a:t>
            </a:r>
            <a:r>
              <a:rPr lang="en-US" altLang="zh-CN" dirty="0"/>
              <a:t> </a:t>
            </a:r>
            <a:r>
              <a:rPr lang="en-US" altLang="zh-CN" b="1" dirty="0"/>
              <a:t>reasons</a:t>
            </a:r>
            <a:r>
              <a:rPr lang="en-US" altLang="zh-CN" dirty="0"/>
              <a:t> for </a:t>
            </a:r>
            <a:r>
              <a:rPr lang="en-US" altLang="zh-CN" b="1" dirty="0"/>
              <a:t>nesting</a:t>
            </a:r>
            <a:r>
              <a:rPr lang="en-US" altLang="zh-CN" dirty="0"/>
              <a:t> a </a:t>
            </a:r>
            <a:r>
              <a:rPr lang="en-US" altLang="zh-CN" b="1" dirty="0"/>
              <a:t>class</a:t>
            </a:r>
            <a:r>
              <a:rPr lang="en-US" altLang="zh-CN" dirty="0"/>
              <a:t> are to assist in the implementation of another </a:t>
            </a:r>
            <a:r>
              <a:rPr lang="en-US" altLang="zh-CN" dirty="0" smtClean="0"/>
              <a:t>class and </a:t>
            </a:r>
            <a:r>
              <a:rPr lang="en-US" altLang="zh-CN" dirty="0"/>
              <a:t>to </a:t>
            </a:r>
            <a:r>
              <a:rPr lang="en-US" altLang="zh-CN" b="1" dirty="0"/>
              <a:t>avoid</a:t>
            </a:r>
            <a:r>
              <a:rPr lang="en-US" altLang="zh-CN" dirty="0"/>
              <a:t> </a:t>
            </a:r>
            <a:r>
              <a:rPr lang="en-US" altLang="zh-CN" b="1" dirty="0"/>
              <a:t>name</a:t>
            </a:r>
            <a:r>
              <a:rPr lang="en-US" altLang="zh-CN" dirty="0"/>
              <a:t> </a:t>
            </a:r>
            <a:r>
              <a:rPr lang="en-US" altLang="zh-CN" b="1" dirty="0"/>
              <a:t>conflicts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Definition: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55" y="4324163"/>
            <a:ext cx="4291807" cy="23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77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Nested Classes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Nested Classes and Access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Scope </a:t>
            </a:r>
            <a:endParaRPr lang="en-US" altLang="zh-CN" dirty="0" smtClean="0"/>
          </a:p>
          <a:p>
            <a:pPr lvl="1"/>
            <a:r>
              <a:rPr lang="en-US" altLang="zh-CN" dirty="0"/>
              <a:t>If a </a:t>
            </a:r>
            <a:r>
              <a:rPr lang="en-US" altLang="zh-CN" b="1" dirty="0"/>
              <a:t>nested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is </a:t>
            </a:r>
            <a:r>
              <a:rPr lang="en-US" altLang="zh-CN" b="1" dirty="0"/>
              <a:t>declared</a:t>
            </a:r>
            <a:r>
              <a:rPr lang="en-US" altLang="zh-CN" dirty="0"/>
              <a:t> in a </a:t>
            </a:r>
            <a:r>
              <a:rPr lang="en-US" altLang="zh-CN" b="1" dirty="0"/>
              <a:t>private</a:t>
            </a:r>
            <a:r>
              <a:rPr lang="en-US" altLang="zh-CN" dirty="0"/>
              <a:t> </a:t>
            </a:r>
            <a:r>
              <a:rPr lang="en-US" altLang="zh-CN" b="1" dirty="0"/>
              <a:t>section</a:t>
            </a:r>
            <a:r>
              <a:rPr lang="en-US" altLang="zh-CN" dirty="0"/>
              <a:t> of a second class, it is </a:t>
            </a:r>
            <a:r>
              <a:rPr lang="en-US" altLang="zh-CN" b="1" dirty="0"/>
              <a:t>known</a:t>
            </a:r>
            <a:r>
              <a:rPr lang="en-US" altLang="zh-CN" dirty="0"/>
              <a:t> </a:t>
            </a:r>
            <a:r>
              <a:rPr lang="en-US" altLang="zh-CN" b="1" dirty="0"/>
              <a:t>only</a:t>
            </a:r>
            <a:r>
              <a:rPr lang="en-US" altLang="zh-CN" dirty="0"/>
              <a:t> </a:t>
            </a:r>
            <a:r>
              <a:rPr lang="en-US" altLang="zh-CN" b="1" dirty="0"/>
              <a:t>to</a:t>
            </a:r>
            <a:r>
              <a:rPr lang="en-US" altLang="zh-CN" dirty="0"/>
              <a:t> </a:t>
            </a:r>
            <a:r>
              <a:rPr lang="en-US" altLang="zh-CN" b="1" dirty="0" smtClean="0"/>
              <a:t>that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second</a:t>
            </a:r>
            <a:r>
              <a:rPr lang="en-US" altLang="zh-CN" dirty="0" smtClean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. </a:t>
            </a:r>
            <a:r>
              <a:rPr lang="en-US" altLang="zh-CN" dirty="0" smtClean="0"/>
              <a:t>If you </a:t>
            </a:r>
            <a:r>
              <a:rPr lang="en-US" altLang="zh-CN" dirty="0"/>
              <a:t>were to </a:t>
            </a:r>
            <a:r>
              <a:rPr lang="en-US" altLang="zh-CN" b="1" dirty="0"/>
              <a:t>derive</a:t>
            </a:r>
            <a:r>
              <a:rPr lang="en-US" altLang="zh-CN" dirty="0"/>
              <a:t> a class from </a:t>
            </a:r>
            <a:r>
              <a:rPr lang="en-US" altLang="zh-CN" dirty="0" smtClean="0"/>
              <a:t>the second class, nested class would </a:t>
            </a:r>
            <a:r>
              <a:rPr lang="en-US" altLang="zh-CN" dirty="0"/>
              <a:t>be </a:t>
            </a:r>
            <a:r>
              <a:rPr lang="en-US" altLang="zh-CN" b="1" dirty="0"/>
              <a:t>invisible</a:t>
            </a:r>
            <a:r>
              <a:rPr lang="en-US" altLang="zh-CN" dirty="0"/>
              <a:t> to that class, too, because </a:t>
            </a:r>
            <a:r>
              <a:rPr lang="en-US" altLang="zh-CN" dirty="0" smtClean="0"/>
              <a:t>a derived </a:t>
            </a:r>
            <a:r>
              <a:rPr lang="en-US" altLang="zh-CN" dirty="0"/>
              <a:t>class can’t directly access the private parts of a base </a:t>
            </a:r>
            <a:r>
              <a:rPr lang="en-US" altLang="zh-CN" dirty="0" smtClean="0"/>
              <a:t>class.</a:t>
            </a:r>
          </a:p>
          <a:p>
            <a:pPr lvl="1"/>
            <a:r>
              <a:rPr lang="en-US" altLang="zh-CN" dirty="0"/>
              <a:t>If the </a:t>
            </a:r>
            <a:r>
              <a:rPr lang="en-US" altLang="zh-CN" b="1" dirty="0"/>
              <a:t>nested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is declared in a </a:t>
            </a:r>
            <a:r>
              <a:rPr lang="en-US" altLang="zh-CN" b="1" dirty="0"/>
              <a:t>protected</a:t>
            </a:r>
            <a:r>
              <a:rPr lang="en-US" altLang="zh-CN" dirty="0"/>
              <a:t> </a:t>
            </a:r>
            <a:r>
              <a:rPr lang="en-US" altLang="zh-CN" b="1" dirty="0"/>
              <a:t>section</a:t>
            </a:r>
            <a:r>
              <a:rPr lang="en-US" altLang="zh-CN" dirty="0"/>
              <a:t> of a second class, it is visible to </a:t>
            </a:r>
            <a:r>
              <a:rPr lang="en-US" altLang="zh-CN" dirty="0" smtClean="0"/>
              <a:t>that class </a:t>
            </a:r>
            <a:r>
              <a:rPr lang="en-US" altLang="zh-CN" dirty="0"/>
              <a:t>but </a:t>
            </a:r>
            <a:r>
              <a:rPr lang="en-US" altLang="zh-CN" b="1" dirty="0"/>
              <a:t>invisible</a:t>
            </a:r>
            <a:r>
              <a:rPr lang="en-US" altLang="zh-CN" dirty="0"/>
              <a:t> to the </a:t>
            </a:r>
            <a:r>
              <a:rPr lang="en-US" altLang="zh-CN" b="1" dirty="0"/>
              <a:t>outside</a:t>
            </a:r>
            <a:r>
              <a:rPr lang="en-US" altLang="zh-CN" dirty="0"/>
              <a:t> </a:t>
            </a:r>
            <a:r>
              <a:rPr lang="en-US" altLang="zh-CN" b="1" dirty="0"/>
              <a:t>world</a:t>
            </a:r>
            <a:r>
              <a:rPr lang="en-US" altLang="zh-CN" dirty="0"/>
              <a:t>. However, in this case, a </a:t>
            </a:r>
            <a:r>
              <a:rPr lang="en-US" altLang="zh-CN" b="1" dirty="0"/>
              <a:t>derived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would </a:t>
            </a:r>
            <a:r>
              <a:rPr lang="en-US" altLang="zh-CN" b="1" dirty="0" smtClean="0"/>
              <a:t>know</a:t>
            </a:r>
            <a:r>
              <a:rPr lang="en-US" altLang="zh-CN" dirty="0" smtClean="0"/>
              <a:t> about </a:t>
            </a:r>
            <a:r>
              <a:rPr lang="en-US" altLang="zh-CN" dirty="0"/>
              <a:t>the </a:t>
            </a:r>
            <a:r>
              <a:rPr lang="en-US" altLang="zh-CN" b="1" dirty="0"/>
              <a:t>nested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and could directly create objects of that type. </a:t>
            </a:r>
            <a:endParaRPr lang="en-US" altLang="zh-CN" dirty="0" smtClean="0"/>
          </a:p>
          <a:p>
            <a:pPr lvl="1"/>
            <a:r>
              <a:rPr lang="en-US" altLang="zh-CN" dirty="0"/>
              <a:t>If a </a:t>
            </a:r>
            <a:r>
              <a:rPr lang="en-US" altLang="zh-CN" b="1" dirty="0"/>
              <a:t>nested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is </a:t>
            </a:r>
            <a:r>
              <a:rPr lang="en-US" altLang="zh-CN" b="1" dirty="0"/>
              <a:t>declared</a:t>
            </a:r>
            <a:r>
              <a:rPr lang="en-US" altLang="zh-CN" dirty="0"/>
              <a:t> in a </a:t>
            </a:r>
            <a:r>
              <a:rPr lang="en-US" altLang="zh-CN" b="1" dirty="0"/>
              <a:t>public</a:t>
            </a:r>
            <a:r>
              <a:rPr lang="en-US" altLang="zh-CN" dirty="0"/>
              <a:t> </a:t>
            </a:r>
            <a:r>
              <a:rPr lang="en-US" altLang="zh-CN" b="1" dirty="0"/>
              <a:t>section</a:t>
            </a:r>
            <a:r>
              <a:rPr lang="en-US" altLang="zh-CN" dirty="0"/>
              <a:t> of a second class, it is </a:t>
            </a:r>
            <a:r>
              <a:rPr lang="en-US" altLang="zh-CN" b="1" dirty="0"/>
              <a:t>available</a:t>
            </a:r>
            <a:r>
              <a:rPr lang="en-US" altLang="zh-CN" dirty="0"/>
              <a:t> to the</a:t>
            </a:r>
            <a:br>
              <a:rPr lang="en-US" altLang="zh-CN" dirty="0"/>
            </a:br>
            <a:r>
              <a:rPr lang="en-US" altLang="zh-CN" b="1" dirty="0"/>
              <a:t>second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, to </a:t>
            </a:r>
            <a:r>
              <a:rPr lang="en-US" altLang="zh-CN" b="1" dirty="0"/>
              <a:t>classes</a:t>
            </a:r>
            <a:r>
              <a:rPr lang="en-US" altLang="zh-CN" dirty="0"/>
              <a:t> </a:t>
            </a:r>
            <a:r>
              <a:rPr lang="en-US" altLang="zh-CN" b="1" dirty="0"/>
              <a:t>derived</a:t>
            </a:r>
            <a:r>
              <a:rPr lang="en-US" altLang="zh-CN" dirty="0"/>
              <a:t> from the second class, and, because it’s public, to the </a:t>
            </a:r>
            <a:r>
              <a:rPr lang="en-US" altLang="zh-CN" b="1" dirty="0"/>
              <a:t>outside</a:t>
            </a:r>
            <a:r>
              <a:rPr lang="en-US" altLang="zh-CN" dirty="0"/>
              <a:t> </a:t>
            </a:r>
            <a:r>
              <a:rPr lang="en-US" altLang="zh-CN" b="1" dirty="0"/>
              <a:t>world</a:t>
            </a:r>
            <a:r>
              <a:rPr lang="en-US" altLang="zh-CN" dirty="0"/>
              <a:t>. However, because the nested class has class scope, it has to be used with a </a:t>
            </a:r>
            <a:r>
              <a:rPr lang="en-US" altLang="zh-CN" dirty="0" smtClean="0"/>
              <a:t>class qualifier </a:t>
            </a:r>
            <a:r>
              <a:rPr lang="en-US" altLang="zh-CN" dirty="0"/>
              <a:t>in the outside world. </a:t>
            </a:r>
            <a:endParaRPr lang="en-US" altLang="zh-CN" dirty="0" smtClean="0"/>
          </a:p>
          <a:p>
            <a:pPr lvl="1"/>
            <a:r>
              <a:rPr lang="en-US" altLang="zh-CN" dirty="0"/>
              <a:t>These same </a:t>
            </a:r>
            <a:r>
              <a:rPr lang="en-US" altLang="zh-CN" b="1" dirty="0"/>
              <a:t>scope</a:t>
            </a:r>
            <a:r>
              <a:rPr lang="en-US" altLang="zh-CN" dirty="0"/>
              <a:t> </a:t>
            </a:r>
            <a:r>
              <a:rPr lang="en-US" altLang="zh-CN" b="1" dirty="0"/>
              <a:t>considerations</a:t>
            </a:r>
            <a:r>
              <a:rPr lang="en-US" altLang="zh-CN" dirty="0"/>
              <a:t> </a:t>
            </a:r>
            <a:r>
              <a:rPr lang="en-US" altLang="zh-CN" b="1" dirty="0"/>
              <a:t>apply</a:t>
            </a:r>
            <a:r>
              <a:rPr lang="en-US" altLang="zh-CN" dirty="0"/>
              <a:t> to nested </a:t>
            </a:r>
            <a:r>
              <a:rPr lang="en-US" altLang="zh-CN" b="1" dirty="0"/>
              <a:t>structures</a:t>
            </a:r>
            <a:r>
              <a:rPr lang="en-US" altLang="zh-CN" dirty="0"/>
              <a:t> and </a:t>
            </a:r>
            <a:r>
              <a:rPr lang="en-US" altLang="zh-CN" b="1" dirty="0"/>
              <a:t>enumerations</a:t>
            </a:r>
            <a:r>
              <a:rPr lang="en-US" altLang="zh-CN" dirty="0"/>
              <a:t>, </a:t>
            </a:r>
            <a:r>
              <a:rPr lang="en-US" altLang="zh-CN" b="1" dirty="0"/>
              <a:t>too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5" y="5469691"/>
            <a:ext cx="4383952" cy="13402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4000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Nested Classes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Nested Classes and Access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Access </a:t>
            </a:r>
            <a:r>
              <a:rPr lang="en-US" altLang="zh-CN" dirty="0" smtClean="0"/>
              <a:t>Control</a:t>
            </a:r>
          </a:p>
          <a:p>
            <a:pPr lvl="1"/>
            <a:r>
              <a:rPr lang="en-US" altLang="zh-CN" dirty="0"/>
              <a:t>Declaring the Node class in the Queue </a:t>
            </a:r>
            <a:r>
              <a:rPr lang="en-US" altLang="zh-CN" dirty="0" smtClean="0"/>
              <a:t>class declaration </a:t>
            </a:r>
            <a:r>
              <a:rPr lang="en-US" altLang="zh-CN" b="1" dirty="0"/>
              <a:t>does</a:t>
            </a:r>
            <a:r>
              <a:rPr lang="en-US" altLang="zh-CN" dirty="0"/>
              <a:t>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/>
              <a:t>grant</a:t>
            </a:r>
            <a:r>
              <a:rPr lang="en-US" altLang="zh-CN" dirty="0"/>
              <a:t> the Queue class any </a:t>
            </a:r>
            <a:r>
              <a:rPr lang="en-US" altLang="zh-CN" b="1" dirty="0"/>
              <a:t>special</a:t>
            </a:r>
            <a:r>
              <a:rPr lang="en-US" altLang="zh-CN" dirty="0"/>
              <a:t> </a:t>
            </a:r>
            <a:r>
              <a:rPr lang="en-US" altLang="zh-CN" b="1" dirty="0"/>
              <a:t>access</a:t>
            </a:r>
            <a:r>
              <a:rPr lang="en-US" altLang="zh-CN" dirty="0"/>
              <a:t> </a:t>
            </a:r>
            <a:r>
              <a:rPr lang="en-US" altLang="zh-CN" b="1" dirty="0"/>
              <a:t>privileges</a:t>
            </a:r>
            <a:r>
              <a:rPr lang="en-US" altLang="zh-CN" dirty="0"/>
              <a:t> to the Node class</a:t>
            </a:r>
            <a:r>
              <a:rPr lang="en-US" altLang="zh-CN" dirty="0" smtClean="0"/>
              <a:t>, nor </a:t>
            </a:r>
            <a:r>
              <a:rPr lang="en-US" altLang="zh-CN" dirty="0"/>
              <a:t>does it grant the Node class any special access privileges to the Queue </a:t>
            </a:r>
            <a:r>
              <a:rPr lang="en-US" altLang="zh-CN" dirty="0" smtClean="0"/>
              <a:t>class.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33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Nested Classes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Nesting in a Template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Nesting in a template is available and easy.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89" y="2516660"/>
            <a:ext cx="5105662" cy="38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18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Exceptions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Calling </a:t>
            </a:r>
            <a:r>
              <a:rPr lang="en-US" altLang="zh-CN" b="1" dirty="0"/>
              <a:t>abort()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abort() function has its prototype in the </a:t>
            </a:r>
            <a:r>
              <a:rPr lang="en-US" altLang="zh-CN" dirty="0" err="1"/>
              <a:t>cstdlib</a:t>
            </a:r>
            <a:r>
              <a:rPr lang="en-US" altLang="zh-CN" dirty="0"/>
              <a:t> (</a:t>
            </a:r>
            <a:r>
              <a:rPr lang="en-US" altLang="zh-CN" dirty="0" smtClean="0"/>
              <a:t>or </a:t>
            </a:r>
            <a:r>
              <a:rPr lang="en-US" altLang="zh-CN" dirty="0" err="1" smtClean="0"/>
              <a:t>stdlib.h</a:t>
            </a:r>
            <a:r>
              <a:rPr lang="en-US" altLang="zh-CN" dirty="0"/>
              <a:t>) header </a:t>
            </a:r>
            <a:r>
              <a:rPr lang="en-US" altLang="zh-CN" dirty="0" err="1"/>
              <a:t>file.A</a:t>
            </a:r>
            <a:r>
              <a:rPr lang="en-US" altLang="zh-CN" dirty="0"/>
              <a:t> typical implementation, if called, sends a message such as “abnormal program termination” to the standard error stream (the same as the one used </a:t>
            </a:r>
            <a:r>
              <a:rPr lang="en-US" altLang="zh-CN" dirty="0" smtClean="0"/>
              <a:t>by </a:t>
            </a:r>
            <a:r>
              <a:rPr lang="en-US" altLang="zh-CN" dirty="0" err="1" smtClean="0"/>
              <a:t>cerr</a:t>
            </a:r>
            <a:r>
              <a:rPr lang="en-US" altLang="zh-CN" dirty="0"/>
              <a:t>) and terminates the program. It also returns an </a:t>
            </a:r>
            <a:r>
              <a:rPr lang="en-US" altLang="zh-CN" dirty="0" smtClean="0"/>
              <a:t> implementation-dependent value that </a:t>
            </a:r>
            <a:r>
              <a:rPr lang="en-US" altLang="zh-CN" dirty="0"/>
              <a:t>indicates failure to the operating system or, if the program was initiated by </a:t>
            </a:r>
            <a:r>
              <a:rPr lang="en-US" altLang="zh-CN" dirty="0" smtClean="0"/>
              <a:t>another program</a:t>
            </a:r>
            <a:r>
              <a:rPr lang="en-US" altLang="zh-CN" dirty="0"/>
              <a:t>, to the parent process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8490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Exceptions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Returning an Error Code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more flexible approach than aborting is to use a function’s return value to indicate </a:t>
            </a:r>
            <a:r>
              <a:rPr lang="en-US" altLang="zh-CN" dirty="0" smtClean="0"/>
              <a:t>a problem</a:t>
            </a:r>
            <a:r>
              <a:rPr lang="en-US" altLang="zh-CN" dirty="0"/>
              <a:t>.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0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--Strings </a:t>
            </a:r>
            <a:r>
              <a:rPr lang="en-US" altLang="zh-CN" dirty="0" err="1" smtClean="0"/>
              <a:t>classs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46333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Operations to a C++ string:</a:t>
            </a:r>
          </a:p>
          <a:p>
            <a:pPr lvl="1"/>
            <a:r>
              <a:rPr lang="en-US" altLang="zh-CN" dirty="0"/>
              <a:t>C++11 String Initialization </a:t>
            </a:r>
            <a:endParaRPr lang="en-US" altLang="zh-CN" dirty="0" smtClean="0"/>
          </a:p>
          <a:p>
            <a:pPr lvl="2"/>
            <a:r>
              <a:rPr lang="en-US" altLang="zh-CN" dirty="0"/>
              <a:t>string </a:t>
            </a:r>
            <a:r>
              <a:rPr lang="en-US" altLang="zh-CN" dirty="0" err="1"/>
              <a:t>third_date</a:t>
            </a:r>
            <a:r>
              <a:rPr lang="en-US" altLang="zh-CN" dirty="0"/>
              <a:t> = {"The Bread Bowl"};</a:t>
            </a:r>
            <a:br>
              <a:rPr lang="en-US" altLang="zh-CN" dirty="0"/>
            </a:br>
            <a:r>
              <a:rPr lang="en-US" altLang="zh-CN" dirty="0"/>
              <a:t>string </a:t>
            </a:r>
            <a:r>
              <a:rPr lang="en-US" altLang="zh-CN" dirty="0" err="1"/>
              <a:t>fourth_date</a:t>
            </a:r>
            <a:r>
              <a:rPr lang="en-US" altLang="zh-CN" dirty="0"/>
              <a:t> {"Hank's Fine Eats"} </a:t>
            </a:r>
            <a:endParaRPr lang="en-US" altLang="zh-CN" dirty="0" smtClean="0"/>
          </a:p>
          <a:p>
            <a:pPr lvl="1"/>
            <a:r>
              <a:rPr lang="en-US" altLang="zh-CN" dirty="0"/>
              <a:t>Assignment, Concatenation, and </a:t>
            </a:r>
            <a:r>
              <a:rPr lang="en-US" altLang="zh-CN" dirty="0" smtClean="0"/>
              <a:t>Appending</a:t>
            </a:r>
          </a:p>
          <a:p>
            <a:pPr lvl="2"/>
            <a:r>
              <a:rPr lang="en-US" altLang="zh-CN" dirty="0"/>
              <a:t>you can’t simply assign one array to another. But you can </a:t>
            </a:r>
            <a:r>
              <a:rPr lang="en-US" altLang="zh-CN" b="1" dirty="0"/>
              <a:t>assign</a:t>
            </a:r>
            <a:r>
              <a:rPr lang="en-US" altLang="zh-CN" dirty="0"/>
              <a:t> one </a:t>
            </a:r>
            <a:r>
              <a:rPr lang="en-US" altLang="zh-CN" b="1" dirty="0"/>
              <a:t>string</a:t>
            </a:r>
            <a:r>
              <a:rPr lang="en-US" altLang="zh-CN" dirty="0"/>
              <a:t> </a:t>
            </a:r>
            <a:r>
              <a:rPr lang="en-US" altLang="zh-CN" b="1" dirty="0"/>
              <a:t>object</a:t>
            </a:r>
            <a:r>
              <a:rPr lang="en-US" altLang="zh-CN" dirty="0"/>
              <a:t> to</a:t>
            </a:r>
            <a:br>
              <a:rPr lang="en-US" altLang="zh-CN" dirty="0"/>
            </a:br>
            <a:r>
              <a:rPr lang="en-US" altLang="zh-CN" b="1" dirty="0"/>
              <a:t>another</a:t>
            </a:r>
            <a:r>
              <a:rPr lang="en-US" altLang="zh-CN" dirty="0"/>
              <a:t> 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: </a:t>
            </a:r>
            <a:r>
              <a:rPr lang="en-US" altLang="zh-CN" dirty="0"/>
              <a:t>str1 = str2; </a:t>
            </a:r>
          </a:p>
          <a:p>
            <a:pPr lvl="2"/>
            <a:r>
              <a:rPr lang="en-US" altLang="zh-CN" dirty="0" smtClean="0"/>
              <a:t>Use: </a:t>
            </a:r>
            <a:r>
              <a:rPr lang="en-US" altLang="zh-CN" b="1" dirty="0" smtClean="0"/>
              <a:t>“+”,”+=“</a:t>
            </a:r>
            <a:r>
              <a:rPr lang="en-US" altLang="zh-CN" dirty="0" smtClean="0"/>
              <a:t> .  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: str3 </a:t>
            </a:r>
            <a:r>
              <a:rPr lang="en-US" altLang="zh-CN" dirty="0"/>
              <a:t>= str1 + str2; // assign str3 the joined strings</a:t>
            </a:r>
            <a:br>
              <a:rPr lang="en-US" altLang="zh-CN" dirty="0"/>
            </a:br>
            <a:r>
              <a:rPr lang="en-US" altLang="zh-CN" dirty="0"/>
              <a:t>str1 += str2; // add str2 to the end of </a:t>
            </a:r>
            <a:r>
              <a:rPr lang="en-US" altLang="zh-CN" dirty="0" smtClean="0"/>
              <a:t>str1.</a:t>
            </a:r>
          </a:p>
          <a:p>
            <a:pPr lvl="2"/>
            <a:r>
              <a:rPr lang="en-US" altLang="zh-CN" dirty="0"/>
              <a:t>you can add and append </a:t>
            </a:r>
            <a:r>
              <a:rPr lang="en-US" altLang="zh-CN" b="1" dirty="0"/>
              <a:t>C-style strings</a:t>
            </a:r>
            <a:r>
              <a:rPr lang="en-US" altLang="zh-CN" dirty="0"/>
              <a:t> </a:t>
            </a:r>
            <a:r>
              <a:rPr lang="en-US" altLang="zh-CN" dirty="0" smtClean="0"/>
              <a:t>as well </a:t>
            </a:r>
            <a:r>
              <a:rPr lang="en-US" altLang="zh-CN" dirty="0"/>
              <a:t>as string objects to a string </a:t>
            </a:r>
            <a:r>
              <a:rPr lang="en-US" altLang="zh-CN" dirty="0" smtClean="0"/>
              <a:t>object.</a:t>
            </a:r>
          </a:p>
          <a:p>
            <a:pPr lvl="2"/>
            <a:r>
              <a:rPr lang="en-US" altLang="zh-CN" dirty="0" smtClean="0"/>
              <a:t>Difference of </a:t>
            </a:r>
            <a:r>
              <a:rPr lang="en-US" altLang="zh-CN" b="1" dirty="0" err="1" smtClean="0"/>
              <a:t>getline</a:t>
            </a:r>
            <a:r>
              <a:rPr lang="en-US" altLang="zh-CN" b="1" dirty="0" smtClean="0"/>
              <a:t>()</a:t>
            </a:r>
            <a:r>
              <a:rPr lang="en-US" altLang="zh-CN" dirty="0" smtClean="0"/>
              <a:t> function </a:t>
            </a:r>
            <a:r>
              <a:rPr lang="en-US" altLang="zh-CN" dirty="0"/>
              <a:t>between </a:t>
            </a:r>
            <a:r>
              <a:rPr lang="en-US" altLang="zh-CN" dirty="0" smtClean="0"/>
              <a:t>C-style string and string object</a:t>
            </a:r>
          </a:p>
          <a:p>
            <a:pPr lvl="3"/>
            <a:r>
              <a:rPr lang="en-US" altLang="zh-CN" dirty="0" err="1"/>
              <a:t>cin.getline</a:t>
            </a:r>
            <a:r>
              <a:rPr lang="en-US" altLang="zh-CN" dirty="0"/>
              <a:t>(</a:t>
            </a:r>
            <a:r>
              <a:rPr lang="en-US" altLang="zh-CN" dirty="0" err="1"/>
              <a:t>charr</a:t>
            </a:r>
            <a:r>
              <a:rPr lang="en-US" altLang="zh-CN" dirty="0"/>
              <a:t>, 20); </a:t>
            </a:r>
            <a:r>
              <a:rPr lang="en-US" altLang="zh-CN" dirty="0" smtClean="0"/>
              <a:t> // </a:t>
            </a:r>
            <a:r>
              <a:rPr lang="en-US" altLang="zh-CN" dirty="0" err="1" smtClean="0"/>
              <a:t>charr</a:t>
            </a:r>
            <a:r>
              <a:rPr lang="en-US" altLang="zh-CN" dirty="0" smtClean="0"/>
              <a:t> is an C style array and </a:t>
            </a:r>
            <a:r>
              <a:rPr lang="en-US" altLang="zh-CN" dirty="0" err="1" smtClean="0"/>
              <a:t>getline</a:t>
            </a:r>
            <a:r>
              <a:rPr lang="en-US" altLang="zh-CN" dirty="0" smtClean="0"/>
              <a:t> is a class method of </a:t>
            </a:r>
            <a:r>
              <a:rPr lang="en-US" altLang="zh-CN" dirty="0" err="1" smtClean="0"/>
              <a:t>cin</a:t>
            </a:r>
            <a:endParaRPr lang="en-US" altLang="zh-CN" dirty="0" smtClean="0"/>
          </a:p>
          <a:p>
            <a:pPr lvl="3"/>
            <a:r>
              <a:rPr lang="en-US" altLang="zh-CN" dirty="0" err="1"/>
              <a:t>getline</a:t>
            </a:r>
            <a:r>
              <a:rPr lang="en-US" altLang="zh-CN" dirty="0"/>
              <a:t>(</a:t>
            </a:r>
            <a:r>
              <a:rPr lang="en-US" altLang="zh-CN" dirty="0" err="1"/>
              <a:t>cin,str</a:t>
            </a:r>
            <a:r>
              <a:rPr lang="en-US" altLang="zh-CN" dirty="0"/>
              <a:t>); </a:t>
            </a:r>
            <a:r>
              <a:rPr lang="en-US" altLang="zh-CN" dirty="0" smtClean="0"/>
              <a:t>//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 is a string object, and </a:t>
            </a:r>
            <a:r>
              <a:rPr lang="en-US" altLang="zh-CN" dirty="0" err="1" smtClean="0"/>
              <a:t>getline</a:t>
            </a:r>
            <a:r>
              <a:rPr lang="en-US" altLang="zh-CN" dirty="0" smtClean="0"/>
              <a:t> is not a class method.</a:t>
            </a:r>
          </a:p>
          <a:p>
            <a:pPr lvl="3"/>
            <a:r>
              <a:rPr lang="en-US" altLang="zh-CN" dirty="0" smtClean="0"/>
              <a:t>Reason: </a:t>
            </a:r>
            <a:r>
              <a:rPr lang="en-US" altLang="zh-CN" dirty="0" err="1" smtClean="0"/>
              <a:t>cin</a:t>
            </a:r>
            <a:r>
              <a:rPr lang="en-US" altLang="zh-CN" dirty="0" smtClean="0"/>
              <a:t> is an </a:t>
            </a:r>
            <a:r>
              <a:rPr lang="en-US" altLang="zh-CN" dirty="0" err="1" smtClean="0"/>
              <a:t>istream</a:t>
            </a:r>
            <a:r>
              <a:rPr lang="en-US" altLang="zh-CN" dirty="0" smtClean="0"/>
              <a:t> object, and is part of C++ long before string class. </a:t>
            </a:r>
            <a:r>
              <a:rPr lang="en-US" altLang="zh-CN" dirty="0"/>
              <a:t>So the </a:t>
            </a:r>
            <a:r>
              <a:rPr lang="en-US" altLang="zh-CN" dirty="0" err="1" smtClean="0"/>
              <a:t>istream</a:t>
            </a:r>
            <a:r>
              <a:rPr lang="en-US" altLang="zh-CN" dirty="0" smtClean="0"/>
              <a:t> design </a:t>
            </a:r>
            <a:r>
              <a:rPr lang="en-US" altLang="zh-CN" dirty="0"/>
              <a:t>recognizes basic C++ types such as double and </a:t>
            </a:r>
            <a:r>
              <a:rPr lang="en-US" altLang="zh-CN" dirty="0" err="1"/>
              <a:t>int</a:t>
            </a:r>
            <a:r>
              <a:rPr lang="en-US" altLang="zh-CN" dirty="0"/>
              <a:t>, but it is ignorant of </a:t>
            </a:r>
            <a:r>
              <a:rPr lang="en-US" altLang="zh-CN" dirty="0" err="1" smtClean="0"/>
              <a:t>thestring</a:t>
            </a:r>
            <a:r>
              <a:rPr lang="en-US" altLang="zh-CN" dirty="0" smtClean="0"/>
              <a:t> </a:t>
            </a:r>
            <a:r>
              <a:rPr lang="en-US" altLang="zh-CN" dirty="0"/>
              <a:t>type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286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Exceptions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The Exception Mechanism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Handling an exception has three </a:t>
            </a:r>
            <a:r>
              <a:rPr lang="en-US" altLang="zh-CN" dirty="0" smtClean="0"/>
              <a:t>components:</a:t>
            </a:r>
            <a:endParaRPr lang="en-US" altLang="zh-CN" dirty="0"/>
          </a:p>
          <a:p>
            <a:pPr lvl="1"/>
            <a:r>
              <a:rPr lang="en-US" altLang="zh-CN" dirty="0" smtClean="0"/>
              <a:t>Throwing </a:t>
            </a:r>
            <a:r>
              <a:rPr lang="en-US" altLang="zh-CN" dirty="0"/>
              <a:t>an </a:t>
            </a:r>
            <a:r>
              <a:rPr lang="en-US" altLang="zh-CN" dirty="0" smtClean="0"/>
              <a:t>exception</a:t>
            </a:r>
            <a:endParaRPr lang="en-US" altLang="zh-CN" dirty="0"/>
          </a:p>
          <a:p>
            <a:pPr lvl="1"/>
            <a:r>
              <a:rPr lang="en-US" altLang="zh-CN" dirty="0" smtClean="0"/>
              <a:t>Catching </a:t>
            </a:r>
            <a:r>
              <a:rPr lang="en-US" altLang="zh-CN" dirty="0"/>
              <a:t>an exception with a </a:t>
            </a:r>
            <a:r>
              <a:rPr lang="en-US" altLang="zh-CN" dirty="0" smtClean="0"/>
              <a:t>handler</a:t>
            </a:r>
            <a:endParaRPr lang="en-US" altLang="zh-CN" dirty="0"/>
          </a:p>
          <a:p>
            <a:pPr lvl="1"/>
            <a:r>
              <a:rPr lang="en-US" altLang="zh-CN" dirty="0" smtClean="0"/>
              <a:t>Using </a:t>
            </a:r>
            <a:r>
              <a:rPr lang="en-US" altLang="zh-CN" dirty="0"/>
              <a:t>a try block </a:t>
            </a:r>
            <a:endParaRPr lang="en-US" altLang="zh-CN" dirty="0" smtClean="0"/>
          </a:p>
          <a:p>
            <a:r>
              <a:rPr lang="en-US" altLang="zh-CN" dirty="0"/>
              <a:t>An </a:t>
            </a:r>
            <a:r>
              <a:rPr lang="en-US" altLang="zh-CN" dirty="0" smtClean="0"/>
              <a:t>exception handler </a:t>
            </a:r>
            <a:r>
              <a:rPr lang="en-US" altLang="zh-CN" dirty="0"/>
              <a:t>is also called a </a:t>
            </a:r>
            <a:r>
              <a:rPr lang="en-US" altLang="zh-CN" b="1" dirty="0"/>
              <a:t>catch </a:t>
            </a:r>
            <a:r>
              <a:rPr lang="en-US" altLang="zh-CN" b="1" i="1" dirty="0" smtClean="0"/>
              <a:t>block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A </a:t>
            </a:r>
            <a:r>
              <a:rPr lang="en-US" altLang="zh-CN" b="1" dirty="0"/>
              <a:t>try </a:t>
            </a:r>
            <a:r>
              <a:rPr lang="en-US" altLang="zh-CN" b="1" i="1" dirty="0"/>
              <a:t>block </a:t>
            </a:r>
            <a:r>
              <a:rPr lang="en-US" altLang="zh-CN" dirty="0"/>
              <a:t>identifies a block of code for which particular exceptions will be activated</a:t>
            </a:r>
            <a:r>
              <a:rPr lang="en-US" altLang="zh-CN" dirty="0" smtClean="0"/>
              <a:t>. It’s </a:t>
            </a:r>
            <a:r>
              <a:rPr lang="en-US" altLang="zh-CN" dirty="0"/>
              <a:t>followed by one or more catch blocks</a:t>
            </a:r>
            <a:r>
              <a:rPr lang="en-US" altLang="zh-CN" dirty="0" smtClean="0"/>
              <a:t>. The </a:t>
            </a:r>
            <a:r>
              <a:rPr lang="en-US" altLang="zh-CN" dirty="0"/>
              <a:t>try block itself is indicated by the keyword try, followed by a brace-enclosed block of code indicating the code for </a:t>
            </a:r>
            <a:r>
              <a:rPr lang="en-US" altLang="zh-CN" dirty="0" smtClean="0"/>
              <a:t>which exceptions </a:t>
            </a:r>
            <a:r>
              <a:rPr lang="en-US" altLang="zh-CN" dirty="0"/>
              <a:t>will be noticed.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5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Exceptions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The Exception Mechanism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3" y="1805416"/>
            <a:ext cx="4040248" cy="3692872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0433" y="5498288"/>
            <a:ext cx="4040248" cy="1093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67" y="1687719"/>
            <a:ext cx="4546834" cy="33656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245" y="4836110"/>
            <a:ext cx="2679045" cy="18955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709245" y="6391656"/>
            <a:ext cx="2679045" cy="200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0221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Exceptions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The Exception Mechanism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Try block</a:t>
            </a:r>
          </a:p>
          <a:p>
            <a:pPr lvl="1"/>
            <a:r>
              <a:rPr lang="en-US" altLang="zh-CN" dirty="0"/>
              <a:t>If any statement in this block leads to an exception being thrown, the catch </a:t>
            </a:r>
            <a:r>
              <a:rPr lang="en-US" altLang="zh-CN" dirty="0" smtClean="0"/>
              <a:t>blocks after </a:t>
            </a:r>
            <a:r>
              <a:rPr lang="en-US" altLang="zh-CN" dirty="0"/>
              <a:t>this block will handle the exception </a:t>
            </a:r>
            <a:endParaRPr lang="en-US" altLang="zh-CN" dirty="0" smtClean="0"/>
          </a:p>
          <a:p>
            <a:r>
              <a:rPr lang="en-US" altLang="zh-CN" dirty="0" smtClean="0"/>
              <a:t>Thrown an exception</a:t>
            </a:r>
          </a:p>
          <a:p>
            <a:pPr lvl="1"/>
            <a:r>
              <a:rPr lang="en-US" altLang="zh-CN" dirty="0" smtClean="0"/>
              <a:t>throw </a:t>
            </a:r>
            <a:r>
              <a:rPr lang="en-US" altLang="zh-CN" dirty="0" err="1" smtClean="0"/>
              <a:t>exception_type</a:t>
            </a:r>
            <a:r>
              <a:rPr lang="en-US" altLang="zh-CN" dirty="0" smtClean="0"/>
              <a:t>;</a:t>
            </a:r>
          </a:p>
          <a:p>
            <a:pPr lvl="2"/>
            <a:r>
              <a:rPr lang="en-US" altLang="zh-CN" dirty="0"/>
              <a:t>The exception type can be a </a:t>
            </a:r>
            <a:r>
              <a:rPr lang="en-US" altLang="zh-CN" b="1" dirty="0"/>
              <a:t>string</a:t>
            </a:r>
            <a:r>
              <a:rPr lang="en-US" altLang="zh-CN" dirty="0"/>
              <a:t>, as in this case, or other C</a:t>
            </a:r>
            <a:r>
              <a:rPr lang="en-US" altLang="zh-CN" b="1" dirty="0"/>
              <a:t>++</a:t>
            </a:r>
            <a:r>
              <a:rPr lang="en-US" altLang="zh-CN" dirty="0"/>
              <a:t> </a:t>
            </a:r>
            <a:r>
              <a:rPr lang="en-US" altLang="zh-CN" b="1" dirty="0"/>
              <a:t>types</a:t>
            </a:r>
            <a:r>
              <a:rPr lang="en-US" altLang="zh-CN" b="1" dirty="0" smtClean="0"/>
              <a:t>. A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b="1" dirty="0"/>
              <a:t>type</a:t>
            </a:r>
            <a:r>
              <a:rPr lang="en-US" altLang="zh-CN" dirty="0"/>
              <a:t> is the usual </a:t>
            </a:r>
            <a:r>
              <a:rPr lang="en-US" altLang="zh-CN" dirty="0" smtClean="0"/>
              <a:t>choice.</a:t>
            </a:r>
          </a:p>
          <a:p>
            <a:pPr lvl="2"/>
            <a:r>
              <a:rPr lang="en-US" altLang="zh-CN" dirty="0"/>
              <a:t>the compiler </a:t>
            </a:r>
            <a:r>
              <a:rPr lang="en-US" altLang="zh-CN" b="1" dirty="0"/>
              <a:t>always</a:t>
            </a:r>
            <a:r>
              <a:rPr lang="en-US" altLang="zh-CN" dirty="0"/>
              <a:t> </a:t>
            </a:r>
            <a:r>
              <a:rPr lang="en-US" altLang="zh-CN" b="1" dirty="0"/>
              <a:t>creates</a:t>
            </a:r>
            <a:r>
              <a:rPr lang="en-US" altLang="zh-CN" dirty="0"/>
              <a:t> a </a:t>
            </a:r>
            <a:r>
              <a:rPr lang="en-US" altLang="zh-CN" b="1" dirty="0"/>
              <a:t>temporary</a:t>
            </a:r>
            <a:r>
              <a:rPr lang="en-US" altLang="zh-CN" dirty="0"/>
              <a:t> </a:t>
            </a:r>
            <a:r>
              <a:rPr lang="en-US" altLang="zh-CN" b="1" dirty="0"/>
              <a:t>copy</a:t>
            </a:r>
            <a:r>
              <a:rPr lang="en-US" altLang="zh-CN" dirty="0"/>
              <a:t> when </a:t>
            </a:r>
            <a:r>
              <a:rPr lang="en-US" altLang="zh-CN" b="1" dirty="0"/>
              <a:t>throwing</a:t>
            </a:r>
            <a:r>
              <a:rPr lang="en-US" altLang="zh-CN" dirty="0"/>
              <a:t> an </a:t>
            </a:r>
            <a:r>
              <a:rPr lang="en-US" altLang="zh-CN" b="1" dirty="0"/>
              <a:t>exception</a:t>
            </a:r>
            <a:r>
              <a:rPr lang="en-US" altLang="zh-CN" dirty="0"/>
              <a:t>, even if the exception </a:t>
            </a:r>
            <a:r>
              <a:rPr lang="en-US" altLang="zh-CN" dirty="0" err="1"/>
              <a:t>specifier</a:t>
            </a:r>
            <a:r>
              <a:rPr lang="en-US" altLang="zh-CN" dirty="0"/>
              <a:t> and catch blocks specify a reference. </a:t>
            </a:r>
            <a:br>
              <a:rPr lang="en-US" altLang="zh-CN" dirty="0"/>
            </a:br>
            <a:endParaRPr lang="en-US" altLang="zh-CN" dirty="0" smtClean="0"/>
          </a:p>
          <a:p>
            <a:r>
              <a:rPr lang="en-US" altLang="zh-CN" dirty="0" smtClean="0"/>
              <a:t>catch block</a:t>
            </a:r>
          </a:p>
          <a:p>
            <a:pPr lvl="1"/>
            <a:r>
              <a:rPr lang="en-US" altLang="zh-CN" dirty="0"/>
              <a:t>The catch block looks a bit like a function definition, but it’s not</a:t>
            </a:r>
            <a:r>
              <a:rPr lang="en-US" altLang="zh-CN" dirty="0" smtClean="0"/>
              <a:t>. The </a:t>
            </a:r>
            <a:r>
              <a:rPr lang="en-US" altLang="zh-CN" dirty="0"/>
              <a:t>keyword catch</a:t>
            </a:r>
            <a:br>
              <a:rPr lang="en-US" altLang="zh-CN" dirty="0"/>
            </a:br>
            <a:r>
              <a:rPr lang="en-US" altLang="zh-CN" dirty="0"/>
              <a:t>identifies this as a handler, and char * s means that this handler matches a thrown</a:t>
            </a:r>
            <a:br>
              <a:rPr lang="en-US" altLang="zh-CN" dirty="0"/>
            </a:br>
            <a:r>
              <a:rPr lang="en-US" altLang="zh-CN" dirty="0"/>
              <a:t>exception that is a string.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1642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Exceptions </a:t>
            </a:r>
            <a:br>
              <a:rPr lang="en-US" altLang="zh-CN" dirty="0"/>
            </a:br>
            <a:r>
              <a:rPr lang="en-US" altLang="zh-CN" dirty="0"/>
              <a:t>--The Exception Mechanism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Objects as </a:t>
            </a:r>
            <a:r>
              <a:rPr lang="en-US" altLang="zh-CN" dirty="0" smtClean="0"/>
              <a:t>Exceptions</a:t>
            </a:r>
          </a:p>
          <a:p>
            <a:pPr lvl="1"/>
            <a:r>
              <a:rPr lang="en-US" altLang="zh-CN" b="1" dirty="0"/>
              <a:t>Typically, functions that throw exceptions throw objects. </a:t>
            </a:r>
            <a:r>
              <a:rPr lang="en-US" altLang="zh-CN" dirty="0"/>
              <a:t>One important advantage of </a:t>
            </a:r>
            <a:r>
              <a:rPr lang="en-US" altLang="zh-CN" dirty="0" smtClean="0"/>
              <a:t>this is </a:t>
            </a:r>
            <a:r>
              <a:rPr lang="en-US" altLang="zh-CN" dirty="0"/>
              <a:t>that you can use different exception types to distinguish among different functions </a:t>
            </a:r>
            <a:r>
              <a:rPr lang="en-US" altLang="zh-CN" dirty="0" smtClean="0"/>
              <a:t>and situations </a:t>
            </a:r>
            <a:r>
              <a:rPr lang="en-US" altLang="zh-CN" dirty="0"/>
              <a:t>that produce exceptions</a:t>
            </a:r>
            <a:r>
              <a:rPr lang="en-US" altLang="zh-CN" dirty="0" smtClean="0"/>
              <a:t>. Also </a:t>
            </a:r>
            <a:r>
              <a:rPr lang="en-US" altLang="zh-CN" dirty="0"/>
              <a:t>an object can carry information with it, and </a:t>
            </a:r>
            <a:r>
              <a:rPr lang="en-US" altLang="zh-CN" dirty="0" smtClean="0"/>
              <a:t>you can </a:t>
            </a:r>
            <a:r>
              <a:rPr lang="en-US" altLang="zh-CN" dirty="0"/>
              <a:t>use this information to help identify the conditions that caused the exception to </a:t>
            </a:r>
            <a:r>
              <a:rPr lang="en-US" altLang="zh-CN" dirty="0" smtClean="0"/>
              <a:t>be thrown. Also </a:t>
            </a:r>
            <a:r>
              <a:rPr lang="en-US" altLang="zh-CN" dirty="0"/>
              <a:t>in principle a catch block could use that information to decide </a:t>
            </a:r>
            <a:r>
              <a:rPr lang="en-US" altLang="zh-CN" dirty="0" smtClean="0"/>
              <a:t>which course </a:t>
            </a:r>
            <a:r>
              <a:rPr lang="en-US" altLang="zh-CN" dirty="0"/>
              <a:t>of action to pursue. </a:t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35" y="4526861"/>
            <a:ext cx="3759393" cy="21019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28" y="5396856"/>
            <a:ext cx="2736991" cy="12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030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Exceptions </a:t>
            </a:r>
            <a:br>
              <a:rPr lang="en-US" altLang="zh-CN" dirty="0"/>
            </a:br>
            <a:r>
              <a:rPr lang="en-US" altLang="zh-CN" dirty="0"/>
              <a:t>--The Exception Mechanism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Exception Specifications </a:t>
            </a:r>
            <a:endParaRPr lang="en-US" altLang="zh-CN" dirty="0" smtClean="0"/>
          </a:p>
          <a:p>
            <a:pPr lvl="1"/>
            <a:r>
              <a:rPr lang="en-US" altLang="zh-CN" dirty="0"/>
              <a:t>Sometimes an idea that seems promising in principle doesn’t work out so well in practice</a:t>
            </a:r>
            <a:r>
              <a:rPr lang="en-US" altLang="zh-CN" dirty="0" smtClean="0"/>
              <a:t>. Such </a:t>
            </a:r>
            <a:r>
              <a:rPr lang="en-US" altLang="zh-CN" dirty="0"/>
              <a:t>is the story of </a:t>
            </a:r>
            <a:r>
              <a:rPr lang="en-US" altLang="zh-CN" i="1" dirty="0"/>
              <a:t>exception specifications</a:t>
            </a:r>
            <a:r>
              <a:rPr lang="en-US" altLang="zh-CN" dirty="0"/>
              <a:t>, a feature added by C++98 and then </a:t>
            </a:r>
            <a:r>
              <a:rPr lang="en-US" altLang="zh-CN" dirty="0" smtClean="0"/>
              <a:t>deprecated by </a:t>
            </a:r>
            <a:r>
              <a:rPr lang="en-US" altLang="zh-CN" dirty="0"/>
              <a:t>C++11.That means the feature still is in the standard, but it may not be in the future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so </a:t>
            </a:r>
            <a:r>
              <a:rPr lang="en-US" altLang="zh-CN" b="1" dirty="0"/>
              <a:t>you are encouraged not to use it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393" y="4093325"/>
            <a:ext cx="5473981" cy="463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393" y="5151112"/>
            <a:ext cx="4699242" cy="3048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58635" y="5151112"/>
            <a:ext cx="243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C++11 accept this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1020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Exceptions </a:t>
            </a:r>
            <a:br>
              <a:rPr lang="en-US" altLang="zh-CN" dirty="0"/>
            </a:br>
            <a:r>
              <a:rPr lang="en-US" altLang="zh-CN" dirty="0"/>
              <a:t>--The Exception Mechanism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The exception class available to use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exception </a:t>
            </a:r>
            <a:r>
              <a:rPr lang="en-US" altLang="zh-CN" dirty="0" smtClean="0"/>
              <a:t>Class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 err="1"/>
              <a:t>stdexcept</a:t>
            </a:r>
            <a:r>
              <a:rPr lang="en-US" altLang="zh-CN" b="1" dirty="0"/>
              <a:t> </a:t>
            </a:r>
            <a:r>
              <a:rPr lang="en-US" altLang="zh-CN" dirty="0"/>
              <a:t>Exception Classes </a:t>
            </a:r>
            <a:endParaRPr lang="en-US" altLang="zh-CN" dirty="0" smtClean="0"/>
          </a:p>
          <a:p>
            <a:r>
              <a:rPr lang="en-US" altLang="zh-CN" dirty="0"/>
              <a:t>The </a:t>
            </a:r>
            <a:r>
              <a:rPr lang="en-US" altLang="zh-CN" b="1" dirty="0" err="1"/>
              <a:t>bad_alloc</a:t>
            </a:r>
            <a:r>
              <a:rPr lang="en-US" altLang="zh-CN" b="1" dirty="0"/>
              <a:t> </a:t>
            </a:r>
            <a:r>
              <a:rPr lang="en-US" altLang="zh-CN" dirty="0"/>
              <a:t>Exception and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/>
              <a:t>The current C++ way to handle memory allocation problems with new is to have </a:t>
            </a:r>
            <a:r>
              <a:rPr lang="en-US" altLang="zh-CN" dirty="0" smtClean="0"/>
              <a:t>new throw </a:t>
            </a:r>
            <a:r>
              <a:rPr lang="en-US" altLang="zh-CN" dirty="0"/>
              <a:t>a </a:t>
            </a:r>
            <a:r>
              <a:rPr lang="en-US" altLang="zh-CN" dirty="0" err="1"/>
              <a:t>bad_alloc</a:t>
            </a:r>
            <a:r>
              <a:rPr lang="en-US" altLang="zh-CN" dirty="0"/>
              <a:t> </a:t>
            </a:r>
            <a:r>
              <a:rPr lang="en-US" altLang="zh-CN" dirty="0" err="1"/>
              <a:t>exceptio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/>
              <a:t>Exceptions, Classes, and Inheritance </a:t>
            </a:r>
            <a:endParaRPr lang="en-US" altLang="zh-CN" dirty="0" smtClean="0"/>
          </a:p>
          <a:p>
            <a:pPr lvl="1"/>
            <a:r>
              <a:rPr lang="en-US" altLang="zh-CN" dirty="0"/>
              <a:t>Exceptions, classes, and inheritance interact in a couple ways. First, you can derive </a:t>
            </a:r>
            <a:r>
              <a:rPr lang="en-US" altLang="zh-CN" dirty="0" smtClean="0"/>
              <a:t>one exception </a:t>
            </a:r>
            <a:r>
              <a:rPr lang="en-US" altLang="zh-CN" dirty="0"/>
              <a:t>class from another, as the standard C++ library does. Second, you can incorporate exceptions into classes by nesting exception class declarations inside a class definition</a:t>
            </a:r>
            <a:r>
              <a:rPr lang="en-US" altLang="zh-CN" dirty="0" smtClean="0"/>
              <a:t>. Third</a:t>
            </a:r>
            <a:r>
              <a:rPr lang="en-US" altLang="zh-CN" dirty="0"/>
              <a:t>, such nested declarations can be inherited and can serve as base classes themselves.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481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Runtime Type Identification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b="1" i="1" dirty="0" smtClean="0"/>
              <a:t>Runtime type identification (RTTI)</a:t>
            </a:r>
            <a:r>
              <a:rPr lang="en-US" altLang="zh-CN" i="1" dirty="0" smtClean="0"/>
              <a:t> </a:t>
            </a:r>
            <a:r>
              <a:rPr lang="en-US" altLang="zh-CN" dirty="0"/>
              <a:t>is one of the more recent additions to C++, and it </a:t>
            </a:r>
            <a:r>
              <a:rPr lang="en-US" altLang="zh-CN" dirty="0" smtClean="0"/>
              <a:t>isn’t supported </a:t>
            </a:r>
            <a:r>
              <a:rPr lang="en-US" altLang="zh-CN" dirty="0"/>
              <a:t>by many older implementations. The intent of RTTI is to provide a standard way </a:t>
            </a:r>
            <a:r>
              <a:rPr lang="en-US" altLang="zh-CN" dirty="0" smtClean="0"/>
              <a:t>for a </a:t>
            </a:r>
            <a:r>
              <a:rPr lang="en-US" altLang="zh-CN" dirty="0"/>
              <a:t>program to determine the type of object during </a:t>
            </a:r>
            <a:r>
              <a:rPr lang="en-US" altLang="zh-CN" dirty="0" smtClean="0"/>
              <a:t>runtime</a:t>
            </a:r>
          </a:p>
          <a:p>
            <a:r>
              <a:rPr lang="en-US" altLang="zh-CN" dirty="0"/>
              <a:t>What Is RTTI For?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We need to know the exact object if a derived object </a:t>
            </a:r>
            <a:r>
              <a:rPr lang="en-US" altLang="zh-CN" dirty="0"/>
              <a:t>has an </a:t>
            </a:r>
            <a:r>
              <a:rPr lang="en-US" altLang="zh-CN" dirty="0" err="1"/>
              <a:t>uninherited</a:t>
            </a:r>
            <a:r>
              <a:rPr lang="en-US" altLang="zh-CN" dirty="0"/>
              <a:t> method. In that case, only some objects could use the method</a:t>
            </a:r>
            <a:r>
              <a:rPr lang="en-US" altLang="zh-CN" dirty="0" smtClean="0"/>
              <a:t>. Or </a:t>
            </a:r>
            <a:r>
              <a:rPr lang="en-US" altLang="zh-CN" dirty="0"/>
              <a:t>maybe, for debugging purposes, you would like to keep track of which kinds </a:t>
            </a:r>
            <a:r>
              <a:rPr lang="en-US" altLang="zh-CN" dirty="0" smtClean="0"/>
              <a:t>of objects </a:t>
            </a:r>
            <a:r>
              <a:rPr lang="en-US" altLang="zh-CN" dirty="0"/>
              <a:t>were generated. For these last two cases, RTTI provides an answer </a:t>
            </a:r>
            <a:endParaRPr lang="en-US" altLang="zh-CN" dirty="0" smtClean="0"/>
          </a:p>
          <a:p>
            <a:r>
              <a:rPr lang="en-US" altLang="zh-CN" dirty="0"/>
              <a:t>How Does RTTI Work?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</a:t>
            </a:r>
            <a:r>
              <a:rPr lang="en-US" altLang="zh-CN" dirty="0"/>
              <a:t>++ has three components supporting </a:t>
            </a:r>
            <a:r>
              <a:rPr lang="en-US" altLang="zh-CN" dirty="0" smtClean="0"/>
              <a:t>RTTI:</a:t>
            </a:r>
            <a:endParaRPr lang="en-US" altLang="zh-CN" dirty="0"/>
          </a:p>
          <a:p>
            <a:pPr lvl="2"/>
            <a:r>
              <a:rPr lang="en-US" altLang="zh-CN" dirty="0" smtClean="0"/>
              <a:t>The </a:t>
            </a:r>
            <a:r>
              <a:rPr lang="en-US" altLang="zh-CN" b="1" dirty="0" err="1"/>
              <a:t>dynamic_cast</a:t>
            </a:r>
            <a:r>
              <a:rPr lang="en-US" altLang="zh-CN" dirty="0"/>
              <a:t> operator generates a pointer to a derived type from a pointer to</a:t>
            </a:r>
            <a:br>
              <a:rPr lang="en-US" altLang="zh-CN" dirty="0"/>
            </a:br>
            <a:r>
              <a:rPr lang="en-US" altLang="zh-CN" dirty="0"/>
              <a:t>a base type, if possible. Otherwise, the operator returns 0, the null </a:t>
            </a:r>
            <a:r>
              <a:rPr lang="en-US" altLang="zh-CN" dirty="0" smtClean="0"/>
              <a:t>pointer.</a:t>
            </a:r>
            <a:endParaRPr lang="en-US" altLang="zh-CN" dirty="0"/>
          </a:p>
          <a:p>
            <a:pPr lvl="2"/>
            <a:r>
              <a:rPr lang="en-US" altLang="zh-CN" dirty="0" smtClean="0"/>
              <a:t>The </a:t>
            </a:r>
            <a:r>
              <a:rPr lang="en-US" altLang="zh-CN" b="1" dirty="0" err="1"/>
              <a:t>typeid</a:t>
            </a:r>
            <a:r>
              <a:rPr lang="en-US" altLang="zh-CN" dirty="0"/>
              <a:t> operator returns a value identifying the exact type of an </a:t>
            </a:r>
            <a:r>
              <a:rPr lang="en-US" altLang="zh-CN" dirty="0" smtClean="0"/>
              <a:t>object.</a:t>
            </a:r>
            <a:endParaRPr lang="en-US" altLang="zh-CN" dirty="0"/>
          </a:p>
          <a:p>
            <a:pPr lvl="2"/>
            <a:r>
              <a:rPr lang="en-US" altLang="zh-CN" dirty="0" smtClean="0"/>
              <a:t>A </a:t>
            </a:r>
            <a:r>
              <a:rPr lang="en-US" altLang="zh-CN" b="1" dirty="0" err="1"/>
              <a:t>type_info</a:t>
            </a:r>
            <a:r>
              <a:rPr lang="en-US" altLang="zh-CN" dirty="0"/>
              <a:t> structure holds information about a particular type. 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Note</a:t>
            </a:r>
            <a:r>
              <a:rPr lang="en-US" altLang="zh-CN" dirty="0" smtClean="0">
                <a:solidFill>
                  <a:srgbClr val="FF0000"/>
                </a:solidFill>
              </a:rPr>
              <a:t>: RTTI </a:t>
            </a:r>
            <a:r>
              <a:rPr lang="en-US" altLang="zh-CN" dirty="0">
                <a:solidFill>
                  <a:srgbClr val="FF0000"/>
                </a:solidFill>
              </a:rPr>
              <a:t>works </a:t>
            </a:r>
            <a:r>
              <a:rPr lang="en-US" altLang="zh-CN" b="1" dirty="0">
                <a:solidFill>
                  <a:srgbClr val="FF0000"/>
                </a:solidFill>
              </a:rPr>
              <a:t>only for classes</a:t>
            </a:r>
            <a:r>
              <a:rPr lang="en-US" altLang="zh-CN" dirty="0">
                <a:solidFill>
                  <a:srgbClr val="FF0000"/>
                </a:solidFill>
              </a:rPr>
              <a:t> that have virtual functions.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056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Runtime Type Identification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The </a:t>
            </a:r>
            <a:r>
              <a:rPr lang="en-US" altLang="zh-CN" b="1" dirty="0" err="1"/>
              <a:t>dynamic_cast</a:t>
            </a:r>
            <a:r>
              <a:rPr lang="en-US" altLang="zh-CN" b="1" dirty="0"/>
              <a:t> </a:t>
            </a:r>
            <a:r>
              <a:rPr lang="en-US" altLang="zh-CN" dirty="0"/>
              <a:t>Operator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dynamic_cast</a:t>
            </a:r>
            <a:r>
              <a:rPr lang="en-US" altLang="zh-CN" dirty="0"/>
              <a:t> operator is intended to be the </a:t>
            </a:r>
            <a:r>
              <a:rPr lang="en-US" altLang="zh-CN" b="1" dirty="0"/>
              <a:t>most</a:t>
            </a:r>
            <a:r>
              <a:rPr lang="en-US" altLang="zh-CN" dirty="0"/>
              <a:t> </a:t>
            </a:r>
            <a:r>
              <a:rPr lang="en-US" altLang="zh-CN" b="1" dirty="0"/>
              <a:t>heavily</a:t>
            </a:r>
            <a:r>
              <a:rPr lang="en-US" altLang="zh-CN" dirty="0"/>
              <a:t> </a:t>
            </a:r>
            <a:r>
              <a:rPr lang="en-US" altLang="zh-CN" b="1" dirty="0"/>
              <a:t>used</a:t>
            </a:r>
            <a:r>
              <a:rPr lang="en-US" altLang="zh-CN" dirty="0"/>
              <a:t> RTTI component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It doesn’t </a:t>
            </a:r>
            <a:r>
              <a:rPr lang="en-US" altLang="zh-CN" dirty="0"/>
              <a:t>answer the question of what type of object a pointer points to </a:t>
            </a:r>
            <a:endParaRPr lang="en-US" altLang="zh-CN" dirty="0" smtClean="0"/>
          </a:p>
          <a:p>
            <a:pPr lvl="1"/>
            <a:r>
              <a:rPr lang="en-US" altLang="zh-CN" dirty="0"/>
              <a:t>Instead, it </a:t>
            </a:r>
            <a:r>
              <a:rPr lang="en-US" altLang="zh-CN" dirty="0" smtClean="0"/>
              <a:t>answers the </a:t>
            </a:r>
            <a:r>
              <a:rPr lang="en-US" altLang="zh-CN" dirty="0"/>
              <a:t>question of whether you can safely assign the address of an object to a pointer of </a:t>
            </a:r>
            <a:r>
              <a:rPr lang="en-US" altLang="zh-CN" dirty="0" smtClean="0"/>
              <a:t>a particular </a:t>
            </a:r>
            <a:r>
              <a:rPr lang="en-US" altLang="zh-CN" dirty="0"/>
              <a:t>type </a:t>
            </a:r>
            <a:endParaRPr lang="en-US" altLang="zh-CN" dirty="0" smtClean="0"/>
          </a:p>
          <a:p>
            <a:r>
              <a:rPr lang="en-US" altLang="zh-CN" dirty="0" smtClean="0"/>
              <a:t>usage:</a:t>
            </a:r>
          </a:p>
          <a:p>
            <a:pPr lvl="1"/>
            <a:r>
              <a:rPr lang="en-US" altLang="zh-CN" dirty="0" smtClean="0"/>
              <a:t>Type* </a:t>
            </a:r>
            <a:r>
              <a:rPr lang="en-US" altLang="zh-CN" dirty="0" err="1" smtClean="0"/>
              <a:t>tartget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dynamic_cast</a:t>
            </a:r>
            <a:r>
              <a:rPr lang="en-US" altLang="zh-CN" dirty="0" smtClean="0"/>
              <a:t>&lt;Type </a:t>
            </a:r>
            <a:r>
              <a:rPr lang="en-US" altLang="zh-CN" dirty="0"/>
              <a:t>*&gt;(</a:t>
            </a:r>
            <a:r>
              <a:rPr lang="en-US" altLang="zh-CN" dirty="0" err="1"/>
              <a:t>pt</a:t>
            </a:r>
            <a:r>
              <a:rPr lang="en-US" altLang="zh-CN" dirty="0"/>
              <a:t>) </a:t>
            </a:r>
            <a:endParaRPr lang="en-US" altLang="zh-CN" dirty="0" smtClean="0"/>
          </a:p>
          <a:p>
            <a:pPr lvl="2"/>
            <a:r>
              <a:rPr lang="en-US" altLang="zh-CN" dirty="0"/>
              <a:t>This code asks whether the pointer </a:t>
            </a:r>
            <a:r>
              <a:rPr lang="en-US" altLang="zh-CN" dirty="0" err="1" smtClean="0"/>
              <a:t>pt</a:t>
            </a:r>
            <a:r>
              <a:rPr lang="en-US" altLang="zh-CN" dirty="0" smtClean="0"/>
              <a:t> can </a:t>
            </a:r>
            <a:r>
              <a:rPr lang="en-US" altLang="zh-CN" dirty="0"/>
              <a:t>be type cast safely (as described previously)</a:t>
            </a:r>
            <a:br>
              <a:rPr lang="en-US" altLang="zh-CN" dirty="0"/>
            </a:br>
            <a:r>
              <a:rPr lang="en-US" altLang="zh-CN" dirty="0"/>
              <a:t>to the type </a:t>
            </a:r>
            <a:r>
              <a:rPr lang="en-US" altLang="zh-CN" dirty="0" err="1"/>
              <a:t>Type</a:t>
            </a:r>
            <a:r>
              <a:rPr lang="en-US" altLang="zh-CN" dirty="0"/>
              <a:t> </a:t>
            </a:r>
            <a:r>
              <a:rPr lang="en-US" altLang="zh-CN" dirty="0" smtClean="0"/>
              <a:t>*. </a:t>
            </a:r>
            <a:r>
              <a:rPr lang="en-US" altLang="zh-CN" dirty="0"/>
              <a:t>If it </a:t>
            </a:r>
            <a:r>
              <a:rPr lang="en-US" altLang="zh-CN" b="1" dirty="0"/>
              <a:t>can</a:t>
            </a:r>
            <a:r>
              <a:rPr lang="en-US" altLang="zh-CN" dirty="0"/>
              <a:t>, the operator </a:t>
            </a:r>
            <a:r>
              <a:rPr lang="en-US" altLang="zh-CN" b="1" dirty="0"/>
              <a:t>returns</a:t>
            </a:r>
            <a:r>
              <a:rPr lang="en-US" altLang="zh-CN" dirty="0"/>
              <a:t> the </a:t>
            </a:r>
            <a:r>
              <a:rPr lang="en-US" altLang="zh-CN" b="1" dirty="0"/>
              <a:t>address</a:t>
            </a:r>
            <a:r>
              <a:rPr lang="en-US" altLang="zh-CN" dirty="0"/>
              <a:t> of the </a:t>
            </a:r>
            <a:r>
              <a:rPr lang="en-US" altLang="zh-CN" b="1" dirty="0"/>
              <a:t>object</a:t>
            </a:r>
            <a:r>
              <a:rPr lang="en-US" altLang="zh-CN" dirty="0"/>
              <a:t>. </a:t>
            </a:r>
            <a:r>
              <a:rPr lang="en-US" altLang="zh-CN" b="1" dirty="0"/>
              <a:t>Otherwise</a:t>
            </a:r>
            <a:r>
              <a:rPr lang="en-US" altLang="zh-CN" dirty="0"/>
              <a:t> it</a:t>
            </a:r>
            <a:br>
              <a:rPr lang="en-US" altLang="zh-CN" dirty="0"/>
            </a:br>
            <a:r>
              <a:rPr lang="en-US" altLang="zh-CN" b="1" dirty="0"/>
              <a:t>returns 0</a:t>
            </a:r>
            <a:r>
              <a:rPr lang="en-US" altLang="zh-CN" dirty="0"/>
              <a:t>, the </a:t>
            </a:r>
            <a:r>
              <a:rPr lang="en-US" altLang="zh-CN" b="1" dirty="0"/>
              <a:t>null</a:t>
            </a:r>
            <a:r>
              <a:rPr lang="en-US" altLang="zh-CN" dirty="0"/>
              <a:t> </a:t>
            </a:r>
            <a:r>
              <a:rPr lang="en-US" altLang="zh-CN" b="1" dirty="0"/>
              <a:t>pointer 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Type &amp;</a:t>
            </a:r>
            <a:r>
              <a:rPr lang="en-US" altLang="zh-CN" dirty="0" err="1" smtClean="0"/>
              <a:t>tartget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dynamic_cast</a:t>
            </a:r>
            <a:r>
              <a:rPr lang="en-US" altLang="zh-CN" dirty="0"/>
              <a:t>&lt;Type </a:t>
            </a:r>
            <a:r>
              <a:rPr lang="en-US" altLang="zh-CN" dirty="0" smtClean="0"/>
              <a:t>&amp;&gt;(</a:t>
            </a:r>
            <a:r>
              <a:rPr lang="en-US" altLang="zh-CN" dirty="0" err="1"/>
              <a:t>pt</a:t>
            </a:r>
            <a:r>
              <a:rPr lang="en-US" altLang="zh-CN" dirty="0"/>
              <a:t>) </a:t>
            </a:r>
          </a:p>
          <a:p>
            <a:pPr lvl="2"/>
            <a:r>
              <a:rPr lang="en-US" altLang="zh-CN" dirty="0" smtClean="0"/>
              <a:t>when it is reference, it is a little different. No reference could be a NULL, so we need try…catch.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3788971" y="4942034"/>
            <a:ext cx="3197045" cy="1714798"/>
            <a:chOff x="3816403" y="4934819"/>
            <a:chExt cx="3410125" cy="19749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403" y="4934819"/>
              <a:ext cx="2876698" cy="75568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403" y="5690508"/>
              <a:ext cx="3410125" cy="1219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905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Runtime Type Identification 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The </a:t>
            </a:r>
            <a:r>
              <a:rPr lang="en-US" altLang="zh-CN" b="1" dirty="0" err="1"/>
              <a:t>typeid</a:t>
            </a:r>
            <a:r>
              <a:rPr lang="en-US" altLang="zh-CN" b="1" dirty="0"/>
              <a:t> </a:t>
            </a:r>
            <a:r>
              <a:rPr lang="en-US" altLang="zh-CN" dirty="0" smtClean="0"/>
              <a:t>Operator and </a:t>
            </a:r>
            <a:r>
              <a:rPr lang="en-US" altLang="zh-CN" b="1" dirty="0" err="1" smtClean="0"/>
              <a:t>type_info</a:t>
            </a:r>
            <a:r>
              <a:rPr lang="en-US" altLang="zh-CN" b="1" dirty="0" smtClean="0"/>
              <a:t> </a:t>
            </a:r>
            <a:r>
              <a:rPr lang="en-US" altLang="zh-CN" dirty="0"/>
              <a:t>Class </a:t>
            </a:r>
            <a:br>
              <a:rPr lang="en-US" altLang="zh-CN" dirty="0"/>
            </a:b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The </a:t>
            </a:r>
            <a:r>
              <a:rPr lang="en-US" altLang="zh-CN" b="1" dirty="0" err="1"/>
              <a:t>typeid</a:t>
            </a:r>
            <a:r>
              <a:rPr lang="en-US" altLang="zh-CN" dirty="0"/>
              <a:t> operator lets you determine whether two objects are the same type. Somewhat like </a:t>
            </a:r>
            <a:r>
              <a:rPr lang="en-US" altLang="zh-CN" dirty="0" err="1"/>
              <a:t>sizeof</a:t>
            </a:r>
            <a:r>
              <a:rPr lang="en-US" altLang="zh-CN" dirty="0"/>
              <a:t>, it accepts two kinds of arguments: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/>
              <a:t>name of a </a:t>
            </a:r>
            <a:r>
              <a:rPr lang="en-US" altLang="zh-CN" dirty="0" smtClean="0"/>
              <a:t>class</a:t>
            </a:r>
            <a:endParaRPr lang="en-US" altLang="zh-CN" dirty="0"/>
          </a:p>
          <a:p>
            <a:pPr lvl="1"/>
            <a:r>
              <a:rPr lang="en-US" altLang="zh-CN" dirty="0" smtClean="0"/>
              <a:t>An </a:t>
            </a:r>
            <a:r>
              <a:rPr lang="en-US" altLang="zh-CN" dirty="0"/>
              <a:t>expression that evaluates to an object </a:t>
            </a:r>
            <a:endParaRPr lang="en-US" altLang="zh-CN" dirty="0" smtClean="0"/>
          </a:p>
          <a:p>
            <a:r>
              <a:rPr lang="en-US" altLang="zh-CN" dirty="0"/>
              <a:t>The </a:t>
            </a:r>
            <a:r>
              <a:rPr lang="en-US" altLang="zh-CN" b="1" dirty="0" err="1"/>
              <a:t>typeid</a:t>
            </a:r>
            <a:r>
              <a:rPr lang="en-US" altLang="zh-CN" dirty="0"/>
              <a:t> operator returns a reference to a </a:t>
            </a:r>
            <a:r>
              <a:rPr lang="en-US" altLang="zh-CN" dirty="0" err="1"/>
              <a:t>type_info</a:t>
            </a:r>
            <a:r>
              <a:rPr lang="en-US" altLang="zh-CN" dirty="0"/>
              <a:t> object 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b="1" dirty="0" err="1"/>
              <a:t>type_info</a:t>
            </a:r>
            <a:r>
              <a:rPr lang="en-US" altLang="zh-CN" dirty="0"/>
              <a:t> </a:t>
            </a:r>
            <a:r>
              <a:rPr lang="en-US" altLang="zh-CN" dirty="0" smtClean="0"/>
              <a:t>class overloads </a:t>
            </a:r>
            <a:r>
              <a:rPr lang="en-US" altLang="zh-CN" dirty="0"/>
              <a:t>the == and != operators so that you can use these operators to compare types. </a:t>
            </a:r>
            <a:endParaRPr lang="en-US" altLang="zh-CN" dirty="0" smtClean="0"/>
          </a:p>
          <a:p>
            <a:r>
              <a:rPr lang="en-US" altLang="zh-CN" dirty="0" smtClean="0"/>
              <a:t>Example:</a:t>
            </a:r>
          </a:p>
          <a:p>
            <a:pPr lvl="1"/>
            <a:r>
              <a:rPr lang="en-US" altLang="zh-CN" dirty="0"/>
              <a:t>If </a:t>
            </a:r>
            <a:r>
              <a:rPr lang="en-US" altLang="zh-CN" dirty="0" err="1"/>
              <a:t>pg</a:t>
            </a:r>
            <a:r>
              <a:rPr lang="en-US" altLang="zh-CN" dirty="0"/>
              <a:t> happens to be a null pointer, the program throws a </a:t>
            </a:r>
            <a:r>
              <a:rPr lang="en-US" altLang="zh-CN" dirty="0" err="1"/>
              <a:t>bad_typeid</a:t>
            </a:r>
            <a:r>
              <a:rPr lang="en-US" altLang="zh-CN" dirty="0"/>
              <a:t> exception </a:t>
            </a:r>
            <a:endParaRPr lang="en-US" altLang="zh-CN" dirty="0" smtClean="0"/>
          </a:p>
          <a:p>
            <a:r>
              <a:rPr lang="en-US" altLang="zh-CN" dirty="0" err="1"/>
              <a:t>cout</a:t>
            </a:r>
            <a:r>
              <a:rPr lang="en-US" altLang="zh-CN" dirty="0"/>
              <a:t> &lt;&lt; "Now processing type " &lt;&lt; </a:t>
            </a:r>
            <a:r>
              <a:rPr lang="en-US" altLang="zh-CN" dirty="0" err="1"/>
              <a:t>typeid</a:t>
            </a:r>
            <a:r>
              <a:rPr lang="en-US" altLang="zh-CN" dirty="0"/>
              <a:t>(*</a:t>
            </a:r>
            <a:r>
              <a:rPr lang="en-US" altLang="zh-CN" dirty="0" err="1"/>
              <a:t>pg</a:t>
            </a:r>
            <a:r>
              <a:rPr lang="en-US" altLang="zh-CN" dirty="0"/>
              <a:t>).name() &lt;&lt; ".\n"; </a:t>
            </a:r>
            <a:endParaRPr lang="en-US" altLang="zh-CN" dirty="0" smtClean="0"/>
          </a:p>
          <a:p>
            <a:pPr lvl="1"/>
            <a:r>
              <a:rPr lang="en-US" altLang="zh-CN" dirty="0"/>
              <a:t>name() member that returns an implementation-dependent string that is typically (but</a:t>
            </a:r>
            <a:br>
              <a:rPr lang="en-US" altLang="zh-CN" dirty="0"/>
            </a:br>
            <a:r>
              <a:rPr lang="en-US" altLang="zh-CN" dirty="0"/>
              <a:t>not necessarily) the name of the class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620" y="4334884"/>
            <a:ext cx="2584583" cy="2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9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 Cast Operators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C++ add </a:t>
            </a:r>
            <a:r>
              <a:rPr lang="en-US" altLang="zh-CN" dirty="0"/>
              <a:t>four type cast operators that provide </a:t>
            </a:r>
            <a:r>
              <a:rPr lang="en-US" altLang="zh-CN" dirty="0" smtClean="0"/>
              <a:t>more discipline </a:t>
            </a:r>
            <a:r>
              <a:rPr lang="en-US" altLang="zh-CN" dirty="0"/>
              <a:t>for the casting </a:t>
            </a:r>
            <a:r>
              <a:rPr lang="en-US" altLang="zh-CN" dirty="0" smtClean="0"/>
              <a:t>process:</a:t>
            </a:r>
          </a:p>
          <a:p>
            <a:pPr lvl="1"/>
            <a:r>
              <a:rPr lang="en-US" altLang="zh-CN" dirty="0" err="1" smtClean="0"/>
              <a:t>dynamic_cast</a:t>
            </a:r>
            <a:endParaRPr lang="en-US" altLang="zh-CN" dirty="0"/>
          </a:p>
          <a:p>
            <a:pPr lvl="1"/>
            <a:r>
              <a:rPr lang="en-US" altLang="zh-CN" dirty="0" err="1" smtClean="0"/>
              <a:t>const_cast</a:t>
            </a:r>
            <a:endParaRPr lang="en-US" altLang="zh-CN" dirty="0"/>
          </a:p>
          <a:p>
            <a:pPr lvl="1"/>
            <a:r>
              <a:rPr lang="en-US" altLang="zh-CN" dirty="0" err="1" smtClean="0"/>
              <a:t>static_cast</a:t>
            </a:r>
            <a:endParaRPr lang="en-US" altLang="zh-CN" dirty="0"/>
          </a:p>
          <a:p>
            <a:pPr lvl="1"/>
            <a:r>
              <a:rPr lang="en-US" altLang="zh-CN" dirty="0" err="1" smtClean="0"/>
              <a:t>reinterpret_cast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The </a:t>
            </a:r>
            <a:r>
              <a:rPr lang="en-US" altLang="zh-CN" b="1" dirty="0" smtClean="0"/>
              <a:t>type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cast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operators</a:t>
            </a:r>
            <a:r>
              <a:rPr lang="en-US" altLang="zh-CN" dirty="0" smtClean="0"/>
              <a:t> documents </a:t>
            </a:r>
            <a:r>
              <a:rPr lang="en-US" altLang="zh-CN" dirty="0"/>
              <a:t>the </a:t>
            </a:r>
            <a:r>
              <a:rPr lang="en-US" altLang="zh-CN" b="1" dirty="0"/>
              <a:t>intended</a:t>
            </a:r>
            <a:r>
              <a:rPr lang="en-US" altLang="zh-CN" dirty="0"/>
              <a:t> </a:t>
            </a:r>
            <a:r>
              <a:rPr lang="en-US" altLang="zh-CN" b="1" dirty="0"/>
              <a:t>reason</a:t>
            </a:r>
            <a:r>
              <a:rPr lang="en-US" altLang="zh-CN" dirty="0"/>
              <a:t> for the type cast and gives the </a:t>
            </a:r>
            <a:r>
              <a:rPr lang="en-US" altLang="zh-CN" b="1" dirty="0" smtClean="0"/>
              <a:t>compiler</a:t>
            </a:r>
            <a:r>
              <a:rPr lang="en-US" altLang="zh-CN" dirty="0" smtClean="0"/>
              <a:t> a </a:t>
            </a:r>
            <a:r>
              <a:rPr lang="en-US" altLang="zh-CN" dirty="0"/>
              <a:t>chance to </a:t>
            </a:r>
            <a:r>
              <a:rPr lang="en-US" altLang="zh-CN" b="1" dirty="0"/>
              <a:t>check</a:t>
            </a:r>
            <a:r>
              <a:rPr lang="en-US" altLang="zh-CN" dirty="0"/>
              <a:t> that you did what you thought you did </a:t>
            </a:r>
            <a:endParaRPr lang="en-US" altLang="zh-CN" dirty="0" smtClean="0"/>
          </a:p>
          <a:p>
            <a:r>
              <a:rPr lang="en-US" altLang="zh-CN" b="1" dirty="0" err="1" smtClean="0"/>
              <a:t>dynamic_cast</a:t>
            </a:r>
            <a:r>
              <a:rPr lang="en-US" altLang="zh-CN" dirty="0" smtClean="0"/>
              <a:t>: we have discuss before.</a:t>
            </a:r>
          </a:p>
          <a:p>
            <a:r>
              <a:rPr lang="en-US" altLang="zh-CN" b="1" dirty="0" err="1" smtClean="0"/>
              <a:t>const_cast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 err="1"/>
              <a:t>const_cast</a:t>
            </a:r>
            <a:r>
              <a:rPr lang="en-US" altLang="zh-CN" dirty="0"/>
              <a:t> operator can </a:t>
            </a:r>
            <a:r>
              <a:rPr lang="en-US" altLang="zh-CN" b="1" dirty="0"/>
              <a:t>remove</a:t>
            </a:r>
            <a:r>
              <a:rPr lang="en-US" altLang="zh-CN" dirty="0"/>
              <a:t> the </a:t>
            </a:r>
            <a:r>
              <a:rPr lang="en-US" altLang="zh-CN" b="1" dirty="0" err="1"/>
              <a:t>const</a:t>
            </a:r>
            <a:r>
              <a:rPr lang="en-US" altLang="zh-CN" dirty="0"/>
              <a:t> from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* </a:t>
            </a:r>
            <a:r>
              <a:rPr lang="en-US" altLang="zh-CN" dirty="0" err="1"/>
              <a:t>pt</a:t>
            </a:r>
            <a:r>
              <a:rPr lang="en-US" altLang="zh-CN" dirty="0"/>
              <a:t>, thus allowing</a:t>
            </a:r>
            <a:br>
              <a:rPr lang="en-US" altLang="zh-CN" dirty="0"/>
            </a:br>
            <a:r>
              <a:rPr lang="en-US" altLang="zh-CN" dirty="0"/>
              <a:t>the compiler to accept the following statement in change():</a:t>
            </a:r>
            <a:br>
              <a:rPr lang="en-US" altLang="zh-CN" dirty="0"/>
            </a:br>
            <a:r>
              <a:rPr lang="en-US" altLang="zh-CN" dirty="0"/>
              <a:t>*pc += n;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46" y="5771020"/>
            <a:ext cx="4845299" cy="977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76" y="5771020"/>
            <a:ext cx="2163896" cy="10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--Strings </a:t>
            </a:r>
            <a:r>
              <a:rPr lang="en-US" altLang="zh-CN" dirty="0" err="1" smtClean="0"/>
              <a:t>classs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4633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string class method and usage://TODO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755853"/>
              </p:ext>
            </p:extLst>
          </p:nvPr>
        </p:nvGraphicFramePr>
        <p:xfrm>
          <a:off x="1233103" y="2529351"/>
          <a:ext cx="10634847" cy="38176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0611"/>
                <a:gridCol w="3484345"/>
                <a:gridCol w="5139891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Method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Description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Example</a:t>
                      </a:r>
                      <a:endParaRPr lang="zh-CN" altLang="en-US" sz="1050" dirty="0"/>
                    </a:p>
                  </a:txBody>
                  <a:tcPr/>
                </a:tc>
              </a:tr>
              <a:tr h="183626"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find()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它返回匹配子串的第一个字符的索引位置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string::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size_type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name.find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"Anna" );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find_first_of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查找与被搜索字符串中任意一个字符相匹配的第一次出现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textline.find_first_of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' ',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substr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提取字符串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textline.substr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prev_pos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pos-prev_pos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rfind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查找最后 即最右 的指定子串的出现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string::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size_type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last_pos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river.rfind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"is" );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find_first_not_of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find_last_of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find_last_not_of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erase()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compare()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replace()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swap()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9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 Cast Operators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 err="1" smtClean="0"/>
              <a:t>static_cast</a:t>
            </a:r>
            <a:r>
              <a:rPr lang="en-US" altLang="zh-CN" dirty="0" smtClean="0"/>
              <a:t> </a:t>
            </a:r>
            <a:r>
              <a:rPr lang="en-US" altLang="zh-CN" dirty="0"/>
              <a:t>operator has the same syntax as the other operators:</a:t>
            </a:r>
            <a:br>
              <a:rPr lang="en-US" altLang="zh-CN" dirty="0"/>
            </a:br>
            <a:r>
              <a:rPr lang="en-US" altLang="zh-CN" dirty="0" err="1"/>
              <a:t>static_cast</a:t>
            </a:r>
            <a:r>
              <a:rPr lang="en-US" altLang="zh-CN" dirty="0"/>
              <a:t> &lt; type-name &gt; (expression) </a:t>
            </a:r>
            <a:endParaRPr lang="en-US" altLang="zh-CN" dirty="0" smtClean="0"/>
          </a:p>
          <a:p>
            <a:pPr lvl="1"/>
            <a:r>
              <a:rPr lang="en-US" altLang="zh-CN" dirty="0"/>
              <a:t>It’s valid only if </a:t>
            </a:r>
            <a:r>
              <a:rPr lang="en-US" altLang="zh-CN" dirty="0" err="1"/>
              <a:t>type_name</a:t>
            </a:r>
            <a:r>
              <a:rPr lang="en-US" altLang="zh-CN" dirty="0"/>
              <a:t> can be converted implicitly to the same type that</a:t>
            </a:r>
            <a:br>
              <a:rPr lang="en-US" altLang="zh-CN" dirty="0"/>
            </a:br>
            <a:r>
              <a:rPr lang="en-US" altLang="zh-CN" dirty="0"/>
              <a:t>expression has, or vice versa. Otherwise, the type cast is an error </a:t>
            </a:r>
            <a:endParaRPr lang="en-US" altLang="zh-CN" dirty="0" smtClean="0"/>
          </a:p>
          <a:p>
            <a:pPr lvl="2"/>
            <a:r>
              <a:rPr lang="en-US" altLang="zh-CN" dirty="0"/>
              <a:t>because an enumeration value can be converted to an integral type without </a:t>
            </a:r>
            <a:r>
              <a:rPr lang="en-US" altLang="zh-CN" dirty="0" smtClean="0"/>
              <a:t>a type </a:t>
            </a:r>
            <a:r>
              <a:rPr lang="en-US" altLang="zh-CN" dirty="0"/>
              <a:t>cast, an integral type can be converted to an enumeration value with </a:t>
            </a:r>
            <a:r>
              <a:rPr lang="en-US" altLang="zh-CN" dirty="0" err="1"/>
              <a:t>static_cast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2"/>
            <a:r>
              <a:rPr lang="en-US" altLang="zh-CN" dirty="0"/>
              <a:t>Also you can use </a:t>
            </a:r>
            <a:r>
              <a:rPr lang="en-US" altLang="zh-CN" dirty="0" err="1"/>
              <a:t>static_cast</a:t>
            </a:r>
            <a:r>
              <a:rPr lang="en-US" altLang="zh-CN" dirty="0"/>
              <a:t> to convert double to </a:t>
            </a:r>
            <a:r>
              <a:rPr lang="en-US" altLang="zh-CN" dirty="0" err="1"/>
              <a:t>int</a:t>
            </a:r>
            <a:r>
              <a:rPr lang="en-US" altLang="zh-CN" dirty="0"/>
              <a:t>, to convert float to long, and</a:t>
            </a:r>
            <a:br>
              <a:rPr lang="en-US" altLang="zh-CN" dirty="0"/>
            </a:br>
            <a:r>
              <a:rPr lang="en-US" altLang="zh-CN" dirty="0"/>
              <a:t>to perform the various other numeric conversions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the conversion may </a:t>
            </a:r>
            <a:r>
              <a:rPr lang="en-US" altLang="zh-CN" b="1" dirty="0" smtClean="0"/>
              <a:t>not safe</a:t>
            </a:r>
            <a:r>
              <a:rPr lang="en-US" altLang="zh-CN" dirty="0" smtClean="0"/>
              <a:t>. programmer should ensure the </a:t>
            </a:r>
            <a:r>
              <a:rPr lang="en-US" altLang="zh-CN" dirty="0" err="1" smtClean="0"/>
              <a:t>safty</a:t>
            </a:r>
            <a:r>
              <a:rPr lang="en-US" altLang="zh-CN" dirty="0" smtClean="0"/>
              <a:t>.</a:t>
            </a:r>
          </a:p>
          <a:p>
            <a:r>
              <a:rPr lang="en-US" altLang="zh-CN" b="1" dirty="0" err="1"/>
              <a:t>r</a:t>
            </a:r>
            <a:r>
              <a:rPr lang="en-US" altLang="zh-CN" b="1" dirty="0" err="1" smtClean="0"/>
              <a:t>einterpret_cast</a:t>
            </a:r>
            <a:r>
              <a:rPr lang="en-US" altLang="zh-CN" dirty="0" smtClean="0"/>
              <a:t> </a:t>
            </a:r>
            <a:r>
              <a:rPr lang="en-US" altLang="zh-CN" dirty="0"/>
              <a:t>operator is for inherently risky type </a:t>
            </a:r>
            <a:r>
              <a:rPr lang="en-US" altLang="zh-CN" dirty="0" smtClean="0"/>
              <a:t>casts.</a:t>
            </a:r>
            <a:r>
              <a:rPr lang="en-US" altLang="zh-CN" dirty="0"/>
              <a:t> It doesn’t let you</a:t>
            </a:r>
            <a:br>
              <a:rPr lang="en-US" altLang="zh-CN" dirty="0"/>
            </a:br>
            <a:r>
              <a:rPr lang="en-US" altLang="zh-CN" dirty="0"/>
              <a:t>cast away </a:t>
            </a:r>
            <a:r>
              <a:rPr lang="en-US" altLang="zh-CN" dirty="0" err="1"/>
              <a:t>const</a:t>
            </a:r>
            <a:r>
              <a:rPr lang="en-US" altLang="zh-CN" dirty="0"/>
              <a:t>, but it does allow other unsavory things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Mainly used to convert between types that has no relationship.</a:t>
            </a:r>
          </a:p>
          <a:p>
            <a:pPr lvl="1"/>
            <a:r>
              <a:rPr lang="en-US" altLang="zh-CN" dirty="0" smtClean="0"/>
              <a:t>NOT safe.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740" y="5776191"/>
            <a:ext cx="4400776" cy="901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3407488"/>
            <a:ext cx="3269751" cy="4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 smtClean="0"/>
              <a:t>--the string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Constructing a String 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304375" y="1392936"/>
            <a:ext cx="5107337" cy="5465064"/>
            <a:chOff x="3094831" y="1108022"/>
            <a:chExt cx="6223320" cy="63249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4831" y="1108022"/>
              <a:ext cx="6185218" cy="205115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4831" y="3159177"/>
              <a:ext cx="6223320" cy="4273770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515112" y="3333902"/>
            <a:ext cx="3883152" cy="147732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NBTS for null-byte-terminated string—that is, the traditional C string, which is terminated with a null character. 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6437440" y="3021320"/>
            <a:ext cx="5724144" cy="20021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30060" y="5471277"/>
            <a:ext cx="6816852" cy="13867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30060" y="4022411"/>
            <a:ext cx="4415092" cy="12236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0060" y="2462607"/>
            <a:ext cx="4718304" cy="14259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/>
              <a:t>--the string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69008"/>
            <a:ext cx="8915400" cy="3777622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b="1" dirty="0"/>
              <a:t>string </a:t>
            </a:r>
            <a:r>
              <a:rPr lang="en-US" altLang="zh-CN" dirty="0"/>
              <a:t>Class Input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77" y="2844905"/>
            <a:ext cx="4286470" cy="8572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7" y="4444609"/>
            <a:ext cx="3886400" cy="6921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77" y="5839471"/>
            <a:ext cx="6140766" cy="9080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652" y="3677756"/>
            <a:ext cx="5302523" cy="12002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64792" y="244736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 style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19136" y="402241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string class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389177" y="546985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getline</a:t>
            </a:r>
            <a:r>
              <a:rPr lang="en-US" altLang="zh-CN" dirty="0" smtClean="0"/>
              <a:t> variant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305398" y="316289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string class auto resize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35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 smtClean="0"/>
              <a:t>--the string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69008"/>
            <a:ext cx="8915400" cy="3777622"/>
          </a:xfrm>
        </p:spPr>
        <p:txBody>
          <a:bodyPr/>
          <a:lstStyle/>
          <a:p>
            <a:r>
              <a:rPr lang="en-US" altLang="zh-CN" dirty="0"/>
              <a:t>Operations on string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6651781" y="2214112"/>
            <a:ext cx="4667490" cy="4232545"/>
            <a:chOff x="6651759" y="2146406"/>
            <a:chExt cx="4667490" cy="423254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759" y="2146406"/>
              <a:ext cx="4667490" cy="3422826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7205" y="5594017"/>
              <a:ext cx="3073558" cy="24131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9906" y="5841873"/>
              <a:ext cx="3060857" cy="27941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9906" y="6112237"/>
              <a:ext cx="3365673" cy="266714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513698" y="2803692"/>
            <a:ext cx="5547011" cy="2108253"/>
            <a:chOff x="541130" y="2383890"/>
            <a:chExt cx="5547011" cy="210825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306" y="2383890"/>
              <a:ext cx="5543835" cy="104780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306" y="3710548"/>
              <a:ext cx="3727642" cy="40007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130" y="3431694"/>
              <a:ext cx="2775093" cy="228612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130" y="4174627"/>
              <a:ext cx="2108308" cy="317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3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Smart Pointer Template Classes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A </a:t>
            </a:r>
            <a:r>
              <a:rPr lang="en-US" altLang="zh-CN" b="1" i="1" dirty="0"/>
              <a:t>smart</a:t>
            </a:r>
            <a:r>
              <a:rPr lang="en-US" altLang="zh-CN" i="1" dirty="0"/>
              <a:t> </a:t>
            </a:r>
            <a:r>
              <a:rPr lang="en-US" altLang="zh-CN" b="1" i="1" dirty="0"/>
              <a:t>pointer</a:t>
            </a:r>
            <a:r>
              <a:rPr lang="en-US" altLang="zh-CN" i="1" dirty="0"/>
              <a:t> </a:t>
            </a:r>
            <a:r>
              <a:rPr lang="en-US" altLang="zh-CN" dirty="0"/>
              <a:t>is a class </a:t>
            </a:r>
            <a:r>
              <a:rPr lang="en-US" altLang="zh-CN" b="1" dirty="0"/>
              <a:t>object</a:t>
            </a:r>
            <a:r>
              <a:rPr lang="en-US" altLang="zh-CN" dirty="0"/>
              <a:t> that </a:t>
            </a:r>
            <a:r>
              <a:rPr lang="en-US" altLang="zh-CN" b="1" dirty="0"/>
              <a:t>acts</a:t>
            </a:r>
            <a:r>
              <a:rPr lang="en-US" altLang="zh-CN" dirty="0"/>
              <a:t> </a:t>
            </a:r>
            <a:r>
              <a:rPr lang="en-US" altLang="zh-CN" b="1" dirty="0"/>
              <a:t>like</a:t>
            </a:r>
            <a:r>
              <a:rPr lang="en-US" altLang="zh-CN" dirty="0"/>
              <a:t> a </a:t>
            </a:r>
            <a:r>
              <a:rPr lang="en-US" altLang="zh-CN" b="1" dirty="0"/>
              <a:t>pointer</a:t>
            </a:r>
            <a:r>
              <a:rPr lang="en-US" altLang="zh-CN" dirty="0"/>
              <a:t> but has additional features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It can </a:t>
            </a:r>
            <a:r>
              <a:rPr lang="en-US" altLang="zh-CN" dirty="0"/>
              <a:t>help with </a:t>
            </a:r>
            <a:r>
              <a:rPr lang="en-US" altLang="zh-CN" b="1" dirty="0"/>
              <a:t>managing</a:t>
            </a:r>
            <a:r>
              <a:rPr lang="en-US" altLang="zh-CN" dirty="0"/>
              <a:t> the use </a:t>
            </a:r>
            <a:r>
              <a:rPr lang="en-US" altLang="zh-CN" dirty="0" smtClean="0"/>
              <a:t>of </a:t>
            </a:r>
            <a:r>
              <a:rPr lang="en-US" altLang="zh-CN" b="1" dirty="0" smtClean="0"/>
              <a:t>dynamic</a:t>
            </a:r>
            <a:r>
              <a:rPr lang="en-US" altLang="zh-CN" dirty="0" smtClean="0"/>
              <a:t> </a:t>
            </a:r>
            <a:r>
              <a:rPr lang="en-US" altLang="zh-CN" b="1" dirty="0"/>
              <a:t>memory</a:t>
            </a:r>
            <a:r>
              <a:rPr lang="en-US" altLang="zh-CN" dirty="0"/>
              <a:t> allocation </a:t>
            </a:r>
            <a:endParaRPr lang="en-US" altLang="zh-CN" dirty="0" smtClean="0"/>
          </a:p>
          <a:p>
            <a:r>
              <a:rPr lang="en-US" altLang="zh-CN" dirty="0" smtClean="0"/>
              <a:t>There are </a:t>
            </a:r>
            <a:r>
              <a:rPr lang="en-US" altLang="zh-CN" b="1" dirty="0" smtClean="0"/>
              <a:t>three</a:t>
            </a:r>
            <a:r>
              <a:rPr lang="en-US" altLang="zh-CN" dirty="0" smtClean="0"/>
              <a:t> </a:t>
            </a:r>
            <a:r>
              <a:rPr lang="en-US" altLang="zh-CN" b="1" dirty="0"/>
              <a:t>smart</a:t>
            </a:r>
            <a:r>
              <a:rPr lang="en-US" altLang="zh-CN" dirty="0"/>
              <a:t> </a:t>
            </a:r>
            <a:r>
              <a:rPr lang="en-US" altLang="zh-CN" b="1" dirty="0"/>
              <a:t>pointer</a:t>
            </a:r>
            <a:r>
              <a:rPr lang="en-US" altLang="zh-CN" dirty="0"/>
              <a:t> templates (</a:t>
            </a:r>
            <a:r>
              <a:rPr lang="en-US" altLang="zh-CN" b="1" dirty="0" err="1"/>
              <a:t>auto_ptr</a:t>
            </a:r>
            <a:r>
              <a:rPr lang="en-US" altLang="zh-CN" dirty="0"/>
              <a:t>, </a:t>
            </a:r>
            <a:r>
              <a:rPr lang="en-US" altLang="zh-CN" b="1" dirty="0" err="1"/>
              <a:t>unique_ptr</a:t>
            </a:r>
            <a:r>
              <a:rPr lang="en-US" altLang="zh-CN" dirty="0"/>
              <a:t>, and </a:t>
            </a:r>
            <a:r>
              <a:rPr lang="en-US" altLang="zh-CN" b="1" dirty="0" err="1"/>
              <a:t>shared_ptr</a:t>
            </a:r>
            <a:r>
              <a:rPr lang="en-US" altLang="zh-CN" dirty="0"/>
              <a:t> ) </a:t>
            </a:r>
            <a:r>
              <a:rPr lang="en-US" altLang="zh-CN" dirty="0" smtClean="0"/>
              <a:t>each defines </a:t>
            </a:r>
            <a:r>
              <a:rPr lang="en-US" altLang="zh-CN" dirty="0"/>
              <a:t>a pointer-like </a:t>
            </a:r>
            <a:r>
              <a:rPr lang="en-US" altLang="zh-CN" b="1" dirty="0"/>
              <a:t>object</a:t>
            </a:r>
            <a:r>
              <a:rPr lang="en-US" altLang="zh-CN" dirty="0"/>
              <a:t> intended to be assigned an address obtained (directly or indirectly) by new </a:t>
            </a:r>
            <a:endParaRPr lang="en-US" altLang="zh-CN" dirty="0" smtClean="0"/>
          </a:p>
          <a:p>
            <a:pPr lvl="1"/>
            <a:r>
              <a:rPr lang="en-US" altLang="zh-CN" dirty="0"/>
              <a:t>When the smart pointer expires, its destructor uses delete to free </a:t>
            </a:r>
            <a:r>
              <a:rPr lang="en-US" altLang="zh-CN" dirty="0" smtClean="0"/>
              <a:t>the </a:t>
            </a:r>
            <a:r>
              <a:rPr lang="en-US" altLang="zh-CN" dirty="0" err="1" smtClean="0"/>
              <a:t>memory.Thus</a:t>
            </a:r>
            <a:r>
              <a:rPr lang="en-US" altLang="zh-CN" dirty="0"/>
              <a:t>, if you assign an address returned by new to one of these objects, you </a:t>
            </a:r>
            <a:r>
              <a:rPr lang="en-US" altLang="zh-CN" dirty="0" smtClean="0"/>
              <a:t>don’t have </a:t>
            </a:r>
            <a:r>
              <a:rPr lang="en-US" altLang="zh-CN" dirty="0"/>
              <a:t>to remember to free the memory later; it will be </a:t>
            </a:r>
            <a:r>
              <a:rPr lang="en-US" altLang="zh-CN" b="1" dirty="0"/>
              <a:t>freed</a:t>
            </a:r>
            <a:r>
              <a:rPr lang="en-US" altLang="zh-CN" dirty="0"/>
              <a:t> </a:t>
            </a:r>
            <a:r>
              <a:rPr lang="en-US" altLang="zh-CN" b="1" dirty="0"/>
              <a:t>automatically</a:t>
            </a:r>
            <a:r>
              <a:rPr lang="en-US" altLang="zh-CN" dirty="0"/>
              <a:t> </a:t>
            </a:r>
            <a:r>
              <a:rPr lang="en-US" altLang="zh-CN" b="1" dirty="0"/>
              <a:t>when</a:t>
            </a:r>
            <a:r>
              <a:rPr lang="en-US" altLang="zh-CN" dirty="0"/>
              <a:t> the </a:t>
            </a:r>
            <a:r>
              <a:rPr lang="en-US" altLang="zh-CN" dirty="0" smtClean="0"/>
              <a:t>smart pointer </a:t>
            </a:r>
            <a:r>
              <a:rPr lang="en-US" altLang="zh-CN" dirty="0"/>
              <a:t>object </a:t>
            </a:r>
            <a:r>
              <a:rPr lang="en-US" altLang="zh-CN" b="1" dirty="0"/>
              <a:t>expires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Using the smart pointer: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828" y="4444383"/>
            <a:ext cx="4343623" cy="2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Smart Pointer Template Classes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here </a:t>
            </a:r>
            <a:r>
              <a:rPr lang="en-US" altLang="zh-CN" dirty="0"/>
              <a:t>is </a:t>
            </a:r>
            <a:r>
              <a:rPr lang="en-US" altLang="zh-CN" b="1" dirty="0"/>
              <a:t>no</a:t>
            </a:r>
            <a:r>
              <a:rPr lang="en-US" altLang="zh-CN" dirty="0"/>
              <a:t> </a:t>
            </a:r>
            <a:r>
              <a:rPr lang="en-US" altLang="zh-CN" b="1" dirty="0"/>
              <a:t>automatic</a:t>
            </a:r>
            <a:r>
              <a:rPr lang="en-US" altLang="zh-CN" dirty="0"/>
              <a:t> </a:t>
            </a:r>
            <a:r>
              <a:rPr lang="en-US" altLang="zh-CN" b="1" dirty="0"/>
              <a:t>type</a:t>
            </a:r>
            <a:r>
              <a:rPr lang="en-US" altLang="zh-CN" dirty="0"/>
              <a:t> </a:t>
            </a:r>
            <a:r>
              <a:rPr lang="en-US" altLang="zh-CN" b="1" dirty="0"/>
              <a:t>cast</a:t>
            </a:r>
            <a:r>
              <a:rPr lang="en-US" altLang="zh-CN" dirty="0"/>
              <a:t> from a pointer to a smart pointer </a:t>
            </a:r>
            <a:r>
              <a:rPr lang="en-US" altLang="zh-CN" dirty="0" smtClean="0"/>
              <a:t>object </a:t>
            </a:r>
          </a:p>
          <a:p>
            <a:r>
              <a:rPr lang="en-US" altLang="zh-CN" dirty="0" smtClean="0"/>
              <a:t>comparison the 3 smart pointer:</a:t>
            </a:r>
          </a:p>
          <a:p>
            <a:pPr lvl="1"/>
            <a:r>
              <a:rPr lang="en-US" altLang="zh-CN" dirty="0"/>
              <a:t>If the program uses more than one pointer to </a:t>
            </a:r>
            <a:r>
              <a:rPr lang="en-US" altLang="zh-CN" dirty="0" smtClean="0"/>
              <a:t>an object</a:t>
            </a:r>
            <a:r>
              <a:rPr lang="en-US" altLang="zh-CN" dirty="0"/>
              <a:t>, </a:t>
            </a:r>
            <a:r>
              <a:rPr lang="en-US" altLang="zh-CN" dirty="0" err="1"/>
              <a:t>shared_ptr</a:t>
            </a:r>
            <a:r>
              <a:rPr lang="en-US" altLang="zh-CN" dirty="0"/>
              <a:t> is your choice </a:t>
            </a:r>
            <a:endParaRPr lang="en-US" altLang="zh-CN" dirty="0" smtClean="0"/>
          </a:p>
          <a:p>
            <a:pPr lvl="1"/>
            <a:r>
              <a:rPr lang="en-US" altLang="zh-CN" dirty="0"/>
              <a:t>If the program doesn’t need multiple pointers to the same object, </a:t>
            </a:r>
            <a:r>
              <a:rPr lang="en-US" altLang="zh-CN" dirty="0" err="1"/>
              <a:t>unique_ptr</a:t>
            </a:r>
            <a:r>
              <a:rPr lang="en-US" altLang="zh-CN" dirty="0"/>
              <a:t> works. </a:t>
            </a:r>
            <a:endParaRPr lang="en-US" altLang="zh-CN" dirty="0" smtClean="0"/>
          </a:p>
          <a:p>
            <a:pPr lvl="1"/>
            <a:r>
              <a:rPr lang="en-US" altLang="zh-CN" dirty="0"/>
              <a:t>You would use </a:t>
            </a:r>
            <a:r>
              <a:rPr lang="en-US" altLang="zh-CN" dirty="0" err="1"/>
              <a:t>auto_ptr</a:t>
            </a:r>
            <a:r>
              <a:rPr lang="en-US" altLang="zh-CN" dirty="0"/>
              <a:t> in the same situation as </a:t>
            </a:r>
            <a:r>
              <a:rPr lang="en-US" altLang="zh-CN" dirty="0" err="1"/>
              <a:t>unique_ptr</a:t>
            </a:r>
            <a:r>
              <a:rPr lang="en-US" altLang="zh-CN" dirty="0"/>
              <a:t>, but the latter is preferred. If your </a:t>
            </a:r>
            <a:r>
              <a:rPr lang="en-US" altLang="zh-CN" dirty="0" smtClean="0"/>
              <a:t>compiler </a:t>
            </a:r>
            <a:r>
              <a:rPr lang="en-US" altLang="zh-CN" dirty="0"/>
              <a:t>doesn’t provide </a:t>
            </a:r>
            <a:r>
              <a:rPr lang="en-US" altLang="zh-CN" dirty="0" err="1"/>
              <a:t>unique_ptr</a:t>
            </a:r>
            <a:r>
              <a:rPr lang="en-US" altLang="zh-CN" dirty="0"/>
              <a:t>, you might consider the </a:t>
            </a:r>
            <a:r>
              <a:rPr lang="en-US" altLang="zh-CN" dirty="0" smtClean="0"/>
              <a:t>BOOST library </a:t>
            </a:r>
            <a:r>
              <a:rPr lang="en-US" altLang="zh-CN" dirty="0" err="1"/>
              <a:t>scoped_ptr</a:t>
            </a:r>
            <a:r>
              <a:rPr lang="en-US" altLang="zh-CN" dirty="0"/>
              <a:t>, which is similar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The Standard Template Library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STL </a:t>
            </a:r>
            <a:r>
              <a:rPr lang="en-US" altLang="zh-CN" b="1" dirty="0"/>
              <a:t>provides</a:t>
            </a:r>
            <a:r>
              <a:rPr lang="en-US" altLang="zh-CN" dirty="0"/>
              <a:t> a collection of templates representing </a:t>
            </a:r>
            <a:r>
              <a:rPr lang="en-US" altLang="zh-CN" b="1" dirty="0"/>
              <a:t>containers</a:t>
            </a:r>
            <a:r>
              <a:rPr lang="en-US" altLang="zh-CN" dirty="0"/>
              <a:t>, </a:t>
            </a:r>
            <a:r>
              <a:rPr lang="en-US" altLang="zh-CN" b="1" dirty="0"/>
              <a:t>iterators</a:t>
            </a:r>
            <a:r>
              <a:rPr lang="en-US" altLang="zh-CN" dirty="0"/>
              <a:t>, </a:t>
            </a:r>
            <a:r>
              <a:rPr lang="en-US" altLang="zh-CN" b="1" dirty="0" smtClean="0"/>
              <a:t>function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objects</a:t>
            </a:r>
            <a:r>
              <a:rPr lang="en-US" altLang="zh-CN" dirty="0"/>
              <a:t>, and </a:t>
            </a:r>
            <a:r>
              <a:rPr lang="en-US" altLang="zh-CN" b="1" dirty="0"/>
              <a:t>algorithms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vector </a:t>
            </a:r>
            <a:r>
              <a:rPr lang="en-US" altLang="zh-CN" dirty="0"/>
              <a:t>Template Class </a:t>
            </a:r>
            <a:endParaRPr lang="en-US" altLang="zh-CN" dirty="0" smtClean="0"/>
          </a:p>
          <a:p>
            <a:pPr lvl="1"/>
            <a:r>
              <a:rPr lang="en-US" altLang="zh-CN" dirty="0"/>
              <a:t>The Range-Based </a:t>
            </a:r>
            <a:r>
              <a:rPr lang="en-US" altLang="zh-CN" b="1" dirty="0"/>
              <a:t>for </a:t>
            </a:r>
            <a:r>
              <a:rPr lang="en-US" altLang="zh-CN" dirty="0"/>
              <a:t>Loop (C++11)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16645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Generic </a:t>
            </a:r>
            <a:r>
              <a:rPr lang="en-US" altLang="zh-CN" dirty="0" smtClean="0"/>
              <a:t>Programming(</a:t>
            </a:r>
            <a:r>
              <a:rPr lang="zh-CN" altLang="en-US" dirty="0" smtClean="0"/>
              <a:t>泛型编程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STL is an example of </a:t>
            </a:r>
            <a:r>
              <a:rPr lang="en-US" altLang="zh-CN" i="1" dirty="0"/>
              <a:t>generic </a:t>
            </a:r>
            <a:r>
              <a:rPr lang="en-US" altLang="zh-CN" i="1" dirty="0" smtClean="0"/>
              <a:t>programming</a:t>
            </a:r>
            <a:endParaRPr lang="en-US" altLang="zh-CN" dirty="0" smtClean="0"/>
          </a:p>
          <a:p>
            <a:pPr lvl="1"/>
            <a:r>
              <a:rPr lang="en-US" altLang="zh-CN" b="1" dirty="0"/>
              <a:t>Object-oriented</a:t>
            </a:r>
            <a:r>
              <a:rPr lang="en-US" altLang="zh-CN" dirty="0"/>
              <a:t> programming </a:t>
            </a:r>
            <a:r>
              <a:rPr lang="en-US" altLang="zh-CN" b="1" dirty="0"/>
              <a:t>concentrates</a:t>
            </a:r>
            <a:r>
              <a:rPr lang="en-US" altLang="zh-CN" dirty="0"/>
              <a:t> </a:t>
            </a:r>
            <a:r>
              <a:rPr lang="en-US" altLang="zh-CN" b="1" dirty="0"/>
              <a:t>on</a:t>
            </a:r>
            <a:r>
              <a:rPr lang="en-US" altLang="zh-CN" dirty="0"/>
              <a:t> the </a:t>
            </a:r>
            <a:r>
              <a:rPr lang="en-US" altLang="zh-CN" b="1" dirty="0"/>
              <a:t>data</a:t>
            </a:r>
            <a:r>
              <a:rPr lang="en-US" altLang="zh-CN" dirty="0"/>
              <a:t> </a:t>
            </a:r>
            <a:r>
              <a:rPr lang="en-US" altLang="zh-CN" b="1" dirty="0"/>
              <a:t>aspect</a:t>
            </a:r>
            <a:r>
              <a:rPr lang="en-US" altLang="zh-CN" dirty="0"/>
              <a:t> of </a:t>
            </a:r>
            <a:r>
              <a:rPr lang="en-US" altLang="zh-CN" dirty="0" smtClean="0"/>
              <a:t>programming </a:t>
            </a:r>
          </a:p>
          <a:p>
            <a:pPr lvl="1"/>
            <a:r>
              <a:rPr lang="en-US" altLang="zh-CN" b="1" dirty="0"/>
              <a:t>generic</a:t>
            </a:r>
            <a:r>
              <a:rPr lang="en-US" altLang="zh-CN" dirty="0"/>
              <a:t> </a:t>
            </a:r>
            <a:r>
              <a:rPr lang="en-US" altLang="zh-CN" b="1" dirty="0"/>
              <a:t>programming</a:t>
            </a:r>
            <a:r>
              <a:rPr lang="en-US" altLang="zh-CN" dirty="0"/>
              <a:t> </a:t>
            </a:r>
            <a:r>
              <a:rPr lang="en-US" altLang="zh-CN" b="1" dirty="0"/>
              <a:t>concentrates</a:t>
            </a:r>
            <a:r>
              <a:rPr lang="en-US" altLang="zh-CN" dirty="0"/>
              <a:t> </a:t>
            </a:r>
            <a:r>
              <a:rPr lang="en-US" altLang="zh-CN" dirty="0" smtClean="0"/>
              <a:t>on </a:t>
            </a:r>
            <a:r>
              <a:rPr lang="en-US" altLang="zh-CN" b="1" dirty="0" smtClean="0"/>
              <a:t>algorithms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/>
              <a:t>The main things the two approaches have </a:t>
            </a:r>
            <a:r>
              <a:rPr lang="en-US" altLang="zh-CN" b="1" dirty="0"/>
              <a:t>in</a:t>
            </a:r>
            <a:r>
              <a:rPr lang="en-US" altLang="zh-CN" dirty="0"/>
              <a:t> </a:t>
            </a:r>
            <a:r>
              <a:rPr lang="en-US" altLang="zh-CN" b="1" dirty="0"/>
              <a:t>common</a:t>
            </a:r>
            <a:r>
              <a:rPr lang="en-US" altLang="zh-CN" dirty="0"/>
              <a:t> are </a:t>
            </a:r>
            <a:r>
              <a:rPr lang="en-US" altLang="zh-CN" b="1" dirty="0"/>
              <a:t>abstraction</a:t>
            </a:r>
            <a:r>
              <a:rPr lang="en-US" altLang="zh-CN" dirty="0"/>
              <a:t> and the</a:t>
            </a:r>
            <a:br>
              <a:rPr lang="en-US" altLang="zh-CN" dirty="0"/>
            </a:br>
            <a:r>
              <a:rPr lang="en-US" altLang="zh-CN" dirty="0"/>
              <a:t>creation of </a:t>
            </a:r>
            <a:r>
              <a:rPr lang="en-US" altLang="zh-CN" b="1" dirty="0"/>
              <a:t>reusable</a:t>
            </a:r>
            <a:r>
              <a:rPr lang="en-US" altLang="zh-CN" dirty="0"/>
              <a:t> </a:t>
            </a:r>
            <a:r>
              <a:rPr lang="en-US" altLang="zh-CN" b="1" dirty="0"/>
              <a:t>code</a:t>
            </a:r>
            <a:r>
              <a:rPr lang="en-US" altLang="zh-CN" dirty="0"/>
              <a:t>, but the philosophies are quite different. </a:t>
            </a:r>
            <a:endParaRPr lang="en-US" altLang="zh-CN" dirty="0" smtClean="0"/>
          </a:p>
          <a:p>
            <a:r>
              <a:rPr lang="en-US" altLang="zh-CN" dirty="0"/>
              <a:t>A </a:t>
            </a:r>
            <a:r>
              <a:rPr lang="en-US" altLang="zh-CN" b="1" dirty="0"/>
              <a:t>goal</a:t>
            </a:r>
            <a:r>
              <a:rPr lang="en-US" altLang="zh-CN" dirty="0"/>
              <a:t> of generic programming is to write code that is </a:t>
            </a:r>
            <a:r>
              <a:rPr lang="en-US" altLang="zh-CN" b="1" dirty="0"/>
              <a:t>independent</a:t>
            </a:r>
            <a:r>
              <a:rPr lang="en-US" altLang="zh-CN" dirty="0"/>
              <a:t> of data </a:t>
            </a:r>
            <a:r>
              <a:rPr lang="en-US" altLang="zh-CN" b="1" dirty="0"/>
              <a:t>types</a:t>
            </a:r>
            <a:r>
              <a:rPr lang="en-US" altLang="zh-CN" dirty="0" smtClean="0"/>
              <a:t>. </a:t>
            </a:r>
            <a:r>
              <a:rPr lang="en-US" altLang="zh-CN" b="1" dirty="0" smtClean="0"/>
              <a:t>Templates</a:t>
            </a:r>
            <a:r>
              <a:rPr lang="en-US" altLang="zh-CN" dirty="0" smtClean="0"/>
              <a:t> </a:t>
            </a:r>
            <a:r>
              <a:rPr lang="en-US" altLang="zh-CN" dirty="0"/>
              <a:t>are the C++ tools for creating generic programs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8921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Generic </a:t>
            </a:r>
            <a:r>
              <a:rPr lang="en-US" altLang="zh-CN" dirty="0" smtClean="0"/>
              <a:t>Programming(</a:t>
            </a:r>
            <a:r>
              <a:rPr lang="zh-CN" altLang="en-US" dirty="0" smtClean="0"/>
              <a:t>泛型编程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----Iterators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 smtClean="0"/>
              <a:t>Why</a:t>
            </a:r>
            <a:r>
              <a:rPr lang="en-US" altLang="zh-CN" dirty="0" smtClean="0"/>
              <a:t> Iterators</a:t>
            </a:r>
          </a:p>
          <a:p>
            <a:pPr lvl="1"/>
            <a:r>
              <a:rPr lang="en-US" altLang="zh-CN" dirty="0" smtClean="0"/>
              <a:t>Understanding </a:t>
            </a:r>
            <a:r>
              <a:rPr lang="en-US" altLang="zh-CN" dirty="0"/>
              <a:t>iterators is perhaps the key to understanding the STL. Just as </a:t>
            </a:r>
            <a:r>
              <a:rPr lang="en-US" altLang="zh-CN" dirty="0" smtClean="0"/>
              <a:t>templates make </a:t>
            </a:r>
            <a:r>
              <a:rPr lang="en-US" altLang="zh-CN" dirty="0"/>
              <a:t>algorithms independent of the type of data stored, </a:t>
            </a:r>
            <a:r>
              <a:rPr lang="en-US" altLang="zh-CN" b="1" dirty="0"/>
              <a:t>iterators</a:t>
            </a:r>
            <a:r>
              <a:rPr lang="en-US" altLang="zh-CN" dirty="0"/>
              <a:t> </a:t>
            </a:r>
            <a:r>
              <a:rPr lang="en-US" altLang="zh-CN" b="1" dirty="0"/>
              <a:t>make</a:t>
            </a:r>
            <a:r>
              <a:rPr lang="en-US" altLang="zh-CN" dirty="0"/>
              <a:t> the </a:t>
            </a:r>
            <a:r>
              <a:rPr lang="en-US" altLang="zh-CN" b="1" dirty="0" smtClean="0"/>
              <a:t>algorithms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independent</a:t>
            </a:r>
            <a:r>
              <a:rPr lang="en-US" altLang="zh-CN" dirty="0" smtClean="0"/>
              <a:t> </a:t>
            </a:r>
            <a:r>
              <a:rPr lang="en-US" altLang="zh-CN" dirty="0"/>
              <a:t>of the </a:t>
            </a:r>
            <a:r>
              <a:rPr lang="en-US" altLang="zh-CN" b="1" dirty="0"/>
              <a:t>type</a:t>
            </a:r>
            <a:r>
              <a:rPr lang="en-US" altLang="zh-CN" dirty="0"/>
              <a:t> of </a:t>
            </a:r>
            <a:r>
              <a:rPr lang="en-US" altLang="zh-CN" b="1" dirty="0"/>
              <a:t>container</a:t>
            </a:r>
            <a:r>
              <a:rPr lang="en-US" altLang="zh-CN" dirty="0"/>
              <a:t> </a:t>
            </a:r>
            <a:r>
              <a:rPr lang="en-US" altLang="zh-CN" b="1" dirty="0"/>
              <a:t>used</a:t>
            </a:r>
            <a:r>
              <a:rPr lang="en-US" altLang="zh-CN" dirty="0" smtClean="0"/>
              <a:t>. Thus</a:t>
            </a:r>
            <a:r>
              <a:rPr lang="en-US" altLang="zh-CN" dirty="0"/>
              <a:t>, they are an essential component of </a:t>
            </a:r>
            <a:r>
              <a:rPr lang="en-US" altLang="zh-CN" dirty="0" smtClean="0"/>
              <a:t>the STL’s </a:t>
            </a:r>
            <a:r>
              <a:rPr lang="en-US" altLang="zh-CN" dirty="0"/>
              <a:t>generic approach. </a:t>
            </a:r>
            <a:endParaRPr lang="en-US" altLang="zh-CN" dirty="0" smtClean="0"/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goal</a:t>
            </a:r>
            <a:r>
              <a:rPr lang="en-US" altLang="zh-CN" dirty="0"/>
              <a:t> of </a:t>
            </a:r>
            <a:r>
              <a:rPr lang="en-US" altLang="zh-CN" b="1" dirty="0"/>
              <a:t>generic</a:t>
            </a:r>
            <a:r>
              <a:rPr lang="en-US" altLang="zh-CN" dirty="0"/>
              <a:t> </a:t>
            </a:r>
            <a:r>
              <a:rPr lang="en-US" altLang="zh-CN" b="1" dirty="0"/>
              <a:t>programming</a:t>
            </a:r>
            <a:r>
              <a:rPr lang="en-US" altLang="zh-CN" dirty="0"/>
              <a:t> </a:t>
            </a:r>
            <a:r>
              <a:rPr lang="en-US" altLang="zh-CN" dirty="0" smtClean="0"/>
              <a:t> is </a:t>
            </a:r>
            <a:r>
              <a:rPr lang="en-US" altLang="zh-CN" b="1" dirty="0" smtClean="0"/>
              <a:t>not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only</a:t>
            </a:r>
            <a:r>
              <a:rPr lang="en-US" altLang="zh-CN" dirty="0" smtClean="0"/>
              <a:t> should </a:t>
            </a:r>
            <a:r>
              <a:rPr lang="en-US" altLang="zh-CN" dirty="0"/>
              <a:t>the </a:t>
            </a:r>
            <a:r>
              <a:rPr lang="en-US" altLang="zh-CN" b="1" dirty="0"/>
              <a:t>function</a:t>
            </a:r>
            <a:r>
              <a:rPr lang="en-US" altLang="zh-CN" dirty="0"/>
              <a:t> be 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independent</a:t>
            </a:r>
            <a:r>
              <a:rPr lang="en-US" altLang="zh-CN" dirty="0" smtClean="0"/>
              <a:t> </a:t>
            </a:r>
            <a:r>
              <a:rPr lang="en-US" altLang="zh-CN" dirty="0"/>
              <a:t>of the </a:t>
            </a:r>
            <a:r>
              <a:rPr lang="en-US" altLang="zh-CN" b="1" dirty="0"/>
              <a:t>data</a:t>
            </a:r>
            <a:r>
              <a:rPr lang="en-US" altLang="zh-CN" dirty="0"/>
              <a:t> </a:t>
            </a:r>
            <a:r>
              <a:rPr lang="en-US" altLang="zh-CN" b="1" dirty="0"/>
              <a:t>type</a:t>
            </a:r>
            <a:r>
              <a:rPr lang="en-US" altLang="zh-CN" dirty="0"/>
              <a:t> stored in the container, </a:t>
            </a:r>
            <a:r>
              <a:rPr lang="en-US" altLang="zh-CN" b="1" dirty="0"/>
              <a:t>it</a:t>
            </a:r>
            <a:r>
              <a:rPr lang="en-US" altLang="zh-CN" dirty="0"/>
              <a:t> should </a:t>
            </a:r>
            <a:r>
              <a:rPr lang="en-US" altLang="zh-CN" dirty="0" smtClean="0"/>
              <a:t>be </a:t>
            </a:r>
            <a:r>
              <a:rPr lang="en-US" altLang="zh-CN" b="1" dirty="0" smtClean="0"/>
              <a:t>independent</a:t>
            </a:r>
            <a:r>
              <a:rPr lang="en-US" altLang="zh-CN" dirty="0" smtClean="0"/>
              <a:t> </a:t>
            </a:r>
            <a:r>
              <a:rPr lang="en-US" altLang="zh-CN" dirty="0"/>
              <a:t>of the </a:t>
            </a:r>
            <a:r>
              <a:rPr lang="en-US" altLang="zh-CN" b="1" dirty="0"/>
              <a:t>data</a:t>
            </a:r>
            <a:r>
              <a:rPr lang="en-US" altLang="zh-CN" dirty="0"/>
              <a:t> </a:t>
            </a:r>
            <a:r>
              <a:rPr lang="en-US" altLang="zh-CN" b="1" dirty="0"/>
              <a:t>structure</a:t>
            </a:r>
            <a:r>
              <a:rPr lang="en-US" altLang="zh-CN" dirty="0"/>
              <a:t> of the container itself</a:t>
            </a:r>
            <a:r>
              <a:rPr lang="en-US" altLang="zh-CN" dirty="0" smtClean="0"/>
              <a:t>. </a:t>
            </a:r>
          </a:p>
          <a:p>
            <a:pPr lvl="2"/>
            <a:r>
              <a:rPr lang="en-US" altLang="zh-CN" dirty="0" smtClean="0"/>
              <a:t>Templates </a:t>
            </a:r>
            <a:r>
              <a:rPr lang="en-US" altLang="zh-CN" dirty="0"/>
              <a:t>provide a generic representation for the data type stored in a container</a:t>
            </a:r>
            <a:r>
              <a:rPr lang="en-US" altLang="zh-CN" dirty="0" smtClean="0"/>
              <a:t>.</a:t>
            </a:r>
          </a:p>
          <a:p>
            <a:pPr lvl="2"/>
            <a:r>
              <a:rPr lang="en-US" altLang="zh-CN" dirty="0" smtClean="0"/>
              <a:t>What’s </a:t>
            </a:r>
            <a:r>
              <a:rPr lang="en-US" altLang="zh-CN" dirty="0"/>
              <a:t>needed is a generic representation of the process of moving through the values in a container</a:t>
            </a:r>
            <a:r>
              <a:rPr lang="en-US" altLang="zh-CN" dirty="0" smtClean="0"/>
              <a:t>. </a:t>
            </a:r>
            <a:r>
              <a:rPr lang="en-US" altLang="zh-CN" b="1" dirty="0" smtClean="0"/>
              <a:t>The </a:t>
            </a:r>
            <a:r>
              <a:rPr lang="en-US" altLang="zh-CN" b="1" dirty="0"/>
              <a:t>iterator is </a:t>
            </a:r>
            <a:r>
              <a:rPr lang="en-US" altLang="zh-CN" b="1" dirty="0" smtClean="0"/>
              <a:t>that generalized </a:t>
            </a:r>
            <a:r>
              <a:rPr lang="en-US" altLang="zh-CN" b="1" dirty="0"/>
              <a:t>representation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/>
              <a:t>The STL follows the approach just outlined.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First</a:t>
            </a:r>
            <a:r>
              <a:rPr lang="en-US" altLang="zh-CN" dirty="0"/>
              <a:t>, each container class (vector, list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deque</a:t>
            </a:r>
            <a:r>
              <a:rPr lang="en-US" altLang="zh-CN" dirty="0"/>
              <a:t>, and so on) defines an iterator type appropriate to the class. For one class, the iterator might be a pointer; for another, it might be an object</a:t>
            </a:r>
            <a:r>
              <a:rPr lang="en-US" altLang="zh-CN" dirty="0" smtClean="0"/>
              <a:t>. Whatever </a:t>
            </a:r>
            <a:r>
              <a:rPr lang="en-US" altLang="zh-CN" dirty="0"/>
              <a:t>the implementation</a:t>
            </a:r>
            <a:r>
              <a:rPr lang="en-US" altLang="zh-CN" dirty="0" smtClean="0"/>
              <a:t>, the </a:t>
            </a:r>
            <a:r>
              <a:rPr lang="en-US" altLang="zh-CN" dirty="0"/>
              <a:t>iterator will provide the needed operations, such as * and ++. </a:t>
            </a:r>
            <a:endParaRPr lang="en-US" altLang="zh-CN" dirty="0" smtClean="0"/>
          </a:p>
          <a:p>
            <a:pPr lvl="1"/>
            <a:r>
              <a:rPr lang="en-US" altLang="zh-CN" dirty="0"/>
              <a:t>Next, each container class will have a past-the-end marker</a:t>
            </a:r>
            <a:r>
              <a:rPr lang="en-US" altLang="zh-CN" dirty="0" smtClean="0"/>
              <a:t>, which </a:t>
            </a:r>
            <a:r>
              <a:rPr lang="en-US" altLang="zh-CN" dirty="0"/>
              <a:t>is the value assigned to an iterator when it has been incremented one past the </a:t>
            </a:r>
            <a:r>
              <a:rPr lang="en-US" altLang="zh-CN" dirty="0" smtClean="0"/>
              <a:t>last value </a:t>
            </a:r>
            <a:r>
              <a:rPr lang="en-US" altLang="zh-CN" dirty="0"/>
              <a:t>in the container. Each container class will have begin() and end() methods </a:t>
            </a:r>
            <a:r>
              <a:rPr lang="en-US" altLang="zh-CN" dirty="0" smtClean="0"/>
              <a:t>that return </a:t>
            </a:r>
            <a:r>
              <a:rPr lang="en-US" altLang="zh-CN" dirty="0"/>
              <a:t>iterators to the first element in a container and to the past-the-end </a:t>
            </a:r>
            <a:r>
              <a:rPr lang="en-US" altLang="zh-CN" dirty="0" smtClean="0"/>
              <a:t>position. And each </a:t>
            </a:r>
            <a:r>
              <a:rPr lang="en-US" altLang="zh-CN" dirty="0"/>
              <a:t>container class will have the ++ operation take an iterator from the first element </a:t>
            </a:r>
            <a:r>
              <a:rPr lang="en-US" altLang="zh-CN" dirty="0" smtClean="0"/>
              <a:t>to past-the-end</a:t>
            </a:r>
            <a:r>
              <a:rPr lang="en-US" altLang="zh-CN" dirty="0"/>
              <a:t>, visiting every container element en route.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5886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/>
              <a:t>--Generic Programming(</a:t>
            </a:r>
            <a:r>
              <a:rPr lang="zh-CN" altLang="en-US" dirty="0"/>
              <a:t>泛型编程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----Iterators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To</a:t>
            </a:r>
            <a:r>
              <a:rPr lang="en-US" altLang="zh-CN" dirty="0"/>
              <a:t> </a:t>
            </a:r>
            <a:r>
              <a:rPr lang="en-US" altLang="zh-CN" b="1" dirty="0"/>
              <a:t>use</a:t>
            </a:r>
            <a:r>
              <a:rPr lang="en-US" altLang="zh-CN" dirty="0"/>
              <a:t> a </a:t>
            </a:r>
            <a:r>
              <a:rPr lang="en-US" altLang="zh-CN" b="1" dirty="0"/>
              <a:t>container</a:t>
            </a:r>
            <a:r>
              <a:rPr lang="en-US" altLang="zh-CN" dirty="0"/>
              <a:t> class, you don’t need to know how its iterators are implemented </a:t>
            </a:r>
            <a:r>
              <a:rPr lang="en-US" altLang="zh-CN" dirty="0" smtClean="0"/>
              <a:t>nor how </a:t>
            </a:r>
            <a:r>
              <a:rPr lang="en-US" altLang="zh-CN" dirty="0"/>
              <a:t>past-the-end is implemented. </a:t>
            </a:r>
            <a:r>
              <a:rPr lang="en-US" altLang="zh-CN" b="1" dirty="0"/>
              <a:t>It’s enough to know </a:t>
            </a:r>
            <a:r>
              <a:rPr lang="en-US" altLang="zh-CN" dirty="0"/>
              <a:t>that it does </a:t>
            </a:r>
            <a:r>
              <a:rPr lang="en-US" altLang="zh-CN" b="1" dirty="0"/>
              <a:t>have</a:t>
            </a:r>
            <a:r>
              <a:rPr lang="en-US" altLang="zh-CN" dirty="0"/>
              <a:t> </a:t>
            </a:r>
            <a:r>
              <a:rPr lang="en-US" altLang="zh-CN" b="1" dirty="0"/>
              <a:t>iterators</a:t>
            </a:r>
            <a:r>
              <a:rPr lang="en-US" altLang="zh-CN" dirty="0"/>
              <a:t>, </a:t>
            </a:r>
            <a:r>
              <a:rPr lang="en-US" altLang="zh-CN" dirty="0" smtClean="0"/>
              <a:t>that </a:t>
            </a:r>
            <a:r>
              <a:rPr lang="en-US" altLang="zh-CN" b="1" dirty="0" smtClean="0"/>
              <a:t>begin</a:t>
            </a:r>
            <a:r>
              <a:rPr lang="en-US" altLang="zh-CN" b="1" dirty="0"/>
              <a:t>() returns an iterator </a:t>
            </a:r>
            <a:r>
              <a:rPr lang="en-US" altLang="zh-CN" dirty="0"/>
              <a:t>to the first element, and that </a:t>
            </a:r>
            <a:r>
              <a:rPr lang="en-US" altLang="zh-CN" b="1" dirty="0"/>
              <a:t>end() returns an iterator to </a:t>
            </a:r>
            <a:r>
              <a:rPr lang="en-US" altLang="zh-CN" b="1" dirty="0" smtClean="0"/>
              <a:t>past-the-end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B</a:t>
            </a:r>
            <a:r>
              <a:rPr lang="en-US" altLang="zh-CN" dirty="0" smtClean="0"/>
              <a:t>y </a:t>
            </a:r>
            <a:r>
              <a:rPr lang="en-US" altLang="zh-CN" dirty="0"/>
              <a:t>having each class define </a:t>
            </a:r>
            <a:r>
              <a:rPr lang="en-US" altLang="zh-CN" b="1" dirty="0"/>
              <a:t>appropriate</a:t>
            </a:r>
            <a:r>
              <a:rPr lang="en-US" altLang="zh-CN" dirty="0"/>
              <a:t> </a:t>
            </a:r>
            <a:r>
              <a:rPr lang="en-US" altLang="zh-CN" b="1" dirty="0"/>
              <a:t>iterators</a:t>
            </a:r>
            <a:r>
              <a:rPr lang="en-US" altLang="zh-CN" dirty="0"/>
              <a:t> and designing the classes in a uniform fashion, the STL lets you write </a:t>
            </a:r>
            <a:r>
              <a:rPr lang="en-US" altLang="zh-CN" dirty="0" smtClean="0"/>
              <a:t>the </a:t>
            </a:r>
            <a:r>
              <a:rPr lang="en-US" altLang="zh-CN" b="1" dirty="0" smtClean="0"/>
              <a:t>same</a:t>
            </a:r>
            <a:r>
              <a:rPr lang="en-US" altLang="zh-CN" dirty="0" smtClean="0"/>
              <a:t> </a:t>
            </a:r>
            <a:r>
              <a:rPr lang="en-US" altLang="zh-CN" b="1" dirty="0"/>
              <a:t>code</a:t>
            </a:r>
            <a:r>
              <a:rPr lang="en-US" altLang="zh-CN" dirty="0"/>
              <a:t> for </a:t>
            </a:r>
            <a:r>
              <a:rPr lang="en-US" altLang="zh-CN" b="1" dirty="0"/>
              <a:t>containers</a:t>
            </a:r>
            <a:r>
              <a:rPr lang="en-US" altLang="zh-CN" dirty="0"/>
              <a:t> that have quite dissimilar internal representations.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02" y="3355627"/>
            <a:ext cx="3905451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8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--Pointers(new and delete)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771048"/>
            <a:ext cx="8915400" cy="5086951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new and delete</a:t>
            </a:r>
          </a:p>
          <a:p>
            <a:pPr lvl="1"/>
            <a:r>
              <a:rPr lang="en-US" altLang="zh-CN" dirty="0" smtClean="0"/>
              <a:t>“new” </a:t>
            </a:r>
            <a:r>
              <a:rPr lang="en-US" altLang="zh-CN" dirty="0"/>
              <a:t>operator </a:t>
            </a:r>
            <a:r>
              <a:rPr lang="en-US" altLang="zh-CN" dirty="0" smtClean="0"/>
              <a:t>to allocate memory dynamically:</a:t>
            </a:r>
          </a:p>
          <a:p>
            <a:pPr lvl="2"/>
            <a:r>
              <a:rPr lang="en-US" altLang="zh-CN" dirty="0" err="1"/>
              <a:t>typeName</a:t>
            </a:r>
            <a:r>
              <a:rPr lang="en-US" altLang="zh-CN" dirty="0"/>
              <a:t> * </a:t>
            </a:r>
            <a:r>
              <a:rPr lang="en-US" altLang="zh-CN" dirty="0" err="1"/>
              <a:t>pointer_name</a:t>
            </a:r>
            <a:r>
              <a:rPr lang="en-US" altLang="zh-CN" dirty="0"/>
              <a:t> = new </a:t>
            </a:r>
            <a:r>
              <a:rPr lang="en-US" altLang="zh-CN" dirty="0" err="1"/>
              <a:t>typeName</a:t>
            </a:r>
            <a:r>
              <a:rPr lang="en-US" altLang="zh-CN" dirty="0"/>
              <a:t>; </a:t>
            </a:r>
            <a:r>
              <a:rPr lang="en-US" altLang="zh-CN" dirty="0" smtClean="0"/>
              <a:t>// a general way, including structure</a:t>
            </a:r>
          </a:p>
          <a:p>
            <a:pPr lvl="2"/>
            <a:r>
              <a:rPr lang="en-US" altLang="zh-CN" dirty="0" err="1"/>
              <a:t>type_name</a:t>
            </a:r>
            <a:r>
              <a:rPr lang="en-US" altLang="zh-CN" dirty="0"/>
              <a:t> * </a:t>
            </a:r>
            <a:r>
              <a:rPr lang="en-US" altLang="zh-CN" dirty="0" err="1"/>
              <a:t>pointer_name</a:t>
            </a:r>
            <a:r>
              <a:rPr lang="en-US" altLang="zh-CN" dirty="0"/>
              <a:t> = new </a:t>
            </a:r>
            <a:r>
              <a:rPr lang="en-US" altLang="zh-CN" dirty="0" err="1"/>
              <a:t>type_name</a:t>
            </a:r>
            <a:r>
              <a:rPr lang="en-US" altLang="zh-CN" dirty="0"/>
              <a:t> [</a:t>
            </a:r>
            <a:r>
              <a:rPr lang="en-US" altLang="zh-CN" dirty="0" err="1"/>
              <a:t>num_elements</a:t>
            </a:r>
            <a:r>
              <a:rPr lang="en-US" altLang="zh-CN" dirty="0"/>
              <a:t>]; </a:t>
            </a:r>
            <a:r>
              <a:rPr lang="en-US" altLang="zh-CN" dirty="0" smtClean="0"/>
              <a:t>// a general way</a:t>
            </a:r>
          </a:p>
          <a:p>
            <a:pPr lvl="2"/>
            <a:r>
              <a:rPr lang="en-US" altLang="zh-CN" dirty="0" err="1"/>
              <a:t>int</a:t>
            </a:r>
            <a:r>
              <a:rPr lang="en-US" altLang="zh-CN" dirty="0"/>
              <a:t> * </a:t>
            </a:r>
            <a:r>
              <a:rPr lang="en-US" altLang="zh-CN" dirty="0" err="1"/>
              <a:t>pn</a:t>
            </a:r>
            <a:r>
              <a:rPr lang="en-US" altLang="zh-CN" dirty="0"/>
              <a:t> = new </a:t>
            </a:r>
            <a:r>
              <a:rPr lang="en-US" altLang="zh-CN" dirty="0" err="1"/>
              <a:t>int</a:t>
            </a:r>
            <a:r>
              <a:rPr lang="en-US" altLang="zh-CN" dirty="0"/>
              <a:t>; </a:t>
            </a:r>
            <a:r>
              <a:rPr lang="en-US" altLang="zh-CN" dirty="0" smtClean="0"/>
              <a:t> // to allocate a memory with size of </a:t>
            </a:r>
            <a:r>
              <a:rPr lang="en-US" altLang="zh-CN" dirty="0" err="1" smtClean="0"/>
              <a:t>int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/>
              <a:t>* </a:t>
            </a:r>
            <a:r>
              <a:rPr lang="en-US" altLang="zh-CN" dirty="0" err="1"/>
              <a:t>psome</a:t>
            </a:r>
            <a:r>
              <a:rPr lang="en-US" altLang="zh-CN" dirty="0"/>
              <a:t> = new </a:t>
            </a:r>
            <a:r>
              <a:rPr lang="en-US" altLang="zh-CN" dirty="0" err="1"/>
              <a:t>int</a:t>
            </a:r>
            <a:r>
              <a:rPr lang="en-US" altLang="zh-CN" dirty="0"/>
              <a:t> [10]; // get a block of 10 </a:t>
            </a:r>
            <a:r>
              <a:rPr lang="en-US" altLang="zh-CN" dirty="0" err="1"/>
              <a:t>ints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 smtClean="0"/>
          </a:p>
          <a:p>
            <a:pPr lvl="1"/>
            <a:r>
              <a:rPr lang="en-US" altLang="zh-CN" dirty="0" smtClean="0"/>
              <a:t>“delete” to free the memory:</a:t>
            </a:r>
          </a:p>
          <a:p>
            <a:pPr lvl="2"/>
            <a:r>
              <a:rPr lang="en-US" altLang="zh-CN" dirty="0" smtClean="0"/>
              <a:t>delete </a:t>
            </a:r>
            <a:r>
              <a:rPr lang="en-US" altLang="zh-CN" dirty="0" err="1" smtClean="0"/>
              <a:t>pn</a:t>
            </a:r>
            <a:r>
              <a:rPr lang="en-US" altLang="zh-CN" dirty="0" smtClean="0"/>
              <a:t>; // delete the </a:t>
            </a:r>
            <a:r>
              <a:rPr lang="en-US" altLang="zh-CN" dirty="0" err="1" smtClean="0"/>
              <a:t>pn</a:t>
            </a:r>
            <a:r>
              <a:rPr lang="en-US" altLang="zh-CN" dirty="0" smtClean="0"/>
              <a:t> memory</a:t>
            </a:r>
          </a:p>
          <a:p>
            <a:pPr lvl="2"/>
            <a:r>
              <a:rPr lang="en-US" altLang="zh-CN" dirty="0" smtClean="0"/>
              <a:t>delete </a:t>
            </a:r>
            <a:r>
              <a:rPr lang="en-US" altLang="zh-CN" dirty="0"/>
              <a:t>[] </a:t>
            </a:r>
            <a:r>
              <a:rPr lang="en-US" altLang="zh-CN" dirty="0" err="1"/>
              <a:t>psome</a:t>
            </a:r>
            <a:r>
              <a:rPr lang="en-US" altLang="zh-CN" dirty="0"/>
              <a:t>; // free a dynamic array </a:t>
            </a:r>
            <a:endParaRPr lang="en-US" altLang="zh-CN" dirty="0" smtClean="0"/>
          </a:p>
          <a:p>
            <a:pPr lvl="2"/>
            <a:r>
              <a:rPr lang="en-US" altLang="zh-CN" dirty="0" err="1"/>
              <a:t>int</a:t>
            </a:r>
            <a:r>
              <a:rPr lang="en-US" altLang="zh-CN" dirty="0"/>
              <a:t> * </a:t>
            </a:r>
            <a:r>
              <a:rPr lang="en-US" altLang="zh-CN" dirty="0" err="1"/>
              <a:t>ps</a:t>
            </a:r>
            <a:r>
              <a:rPr lang="en-US" altLang="zh-CN" dirty="0"/>
              <a:t> = new </a:t>
            </a:r>
            <a:r>
              <a:rPr lang="en-US" altLang="zh-CN" dirty="0" err="1"/>
              <a:t>int</a:t>
            </a:r>
            <a:r>
              <a:rPr lang="en-US" altLang="zh-CN" dirty="0"/>
              <a:t>; // allocate memory</a:t>
            </a:r>
            <a:br>
              <a:rPr lang="en-US" altLang="zh-CN" dirty="0"/>
            </a:br>
            <a:r>
              <a:rPr lang="en-US" altLang="zh-CN" dirty="0" err="1"/>
              <a:t>int</a:t>
            </a:r>
            <a:r>
              <a:rPr lang="en-US" altLang="zh-CN" dirty="0"/>
              <a:t> * </a:t>
            </a:r>
            <a:r>
              <a:rPr lang="en-US" altLang="zh-CN" dirty="0" err="1"/>
              <a:t>pq</a:t>
            </a:r>
            <a:r>
              <a:rPr lang="en-US" altLang="zh-CN" dirty="0"/>
              <a:t> = </a:t>
            </a:r>
            <a:r>
              <a:rPr lang="en-US" altLang="zh-CN" dirty="0" err="1"/>
              <a:t>ps</a:t>
            </a:r>
            <a:r>
              <a:rPr lang="en-US" altLang="zh-CN" dirty="0"/>
              <a:t>; // set second pointer to same block</a:t>
            </a:r>
            <a:br>
              <a:rPr lang="en-US" altLang="zh-CN" dirty="0"/>
            </a:br>
            <a:r>
              <a:rPr lang="en-US" altLang="zh-CN" dirty="0"/>
              <a:t>delete </a:t>
            </a:r>
            <a:r>
              <a:rPr lang="en-US" altLang="zh-CN" dirty="0" err="1"/>
              <a:t>pq</a:t>
            </a:r>
            <a:r>
              <a:rPr lang="en-US" altLang="zh-CN" dirty="0"/>
              <a:t>; // delete with second pointer </a:t>
            </a:r>
          </a:p>
          <a:p>
            <a:pPr lvl="1"/>
            <a:r>
              <a:rPr lang="en-US" altLang="zh-CN" dirty="0" smtClean="0"/>
              <a:t>Rules to keep in mind:</a:t>
            </a:r>
          </a:p>
          <a:p>
            <a:pPr lvl="2"/>
            <a:r>
              <a:rPr lang="en-US" altLang="zh-CN" dirty="0" smtClean="0"/>
              <a:t>Don’t </a:t>
            </a:r>
            <a:r>
              <a:rPr lang="en-US" altLang="zh-CN" dirty="0"/>
              <a:t>use delete to free memory that new didn’t </a:t>
            </a:r>
            <a:r>
              <a:rPr lang="en-US" altLang="zh-CN" dirty="0" smtClean="0"/>
              <a:t>allocate.</a:t>
            </a:r>
            <a:endParaRPr lang="en-US" altLang="zh-CN" dirty="0"/>
          </a:p>
          <a:p>
            <a:pPr lvl="2"/>
            <a:r>
              <a:rPr lang="en-US" altLang="zh-CN" dirty="0" smtClean="0"/>
              <a:t>Don’t </a:t>
            </a:r>
            <a:r>
              <a:rPr lang="en-US" altLang="zh-CN" dirty="0"/>
              <a:t>use delete to free the same block of memory twice in </a:t>
            </a:r>
            <a:r>
              <a:rPr lang="en-US" altLang="zh-CN" dirty="0" smtClean="0"/>
              <a:t>succession.</a:t>
            </a:r>
            <a:endParaRPr lang="en-US" altLang="zh-CN" dirty="0"/>
          </a:p>
          <a:p>
            <a:pPr lvl="2"/>
            <a:r>
              <a:rPr lang="en-US" altLang="zh-CN" dirty="0" smtClean="0"/>
              <a:t>Use </a:t>
            </a:r>
            <a:r>
              <a:rPr lang="en-US" altLang="zh-CN" dirty="0"/>
              <a:t>delete [] if you used new [] to allocate an </a:t>
            </a:r>
            <a:r>
              <a:rPr lang="en-US" altLang="zh-CN" dirty="0" smtClean="0"/>
              <a:t>array.</a:t>
            </a:r>
            <a:endParaRPr lang="en-US" altLang="zh-CN" dirty="0"/>
          </a:p>
          <a:p>
            <a:pPr lvl="2"/>
            <a:r>
              <a:rPr lang="en-US" altLang="zh-CN" dirty="0" smtClean="0"/>
              <a:t>Use </a:t>
            </a:r>
            <a:r>
              <a:rPr lang="en-US" altLang="zh-CN" dirty="0"/>
              <a:t>delete (no brackets) if you used new to allocate a single </a:t>
            </a:r>
            <a:r>
              <a:rPr lang="en-US" altLang="zh-CN" dirty="0" smtClean="0"/>
              <a:t>entity.</a:t>
            </a:r>
            <a:endParaRPr lang="en-US" altLang="zh-CN" dirty="0"/>
          </a:p>
          <a:p>
            <a:pPr lvl="2"/>
            <a:r>
              <a:rPr lang="en-US" altLang="zh-CN" dirty="0" smtClean="0"/>
              <a:t>It’s </a:t>
            </a:r>
            <a:r>
              <a:rPr lang="en-US" altLang="zh-CN" dirty="0"/>
              <a:t>safe to apply delete to the null pointer (nothing happens)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62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/>
              <a:t>--Generic Programming(</a:t>
            </a:r>
            <a:r>
              <a:rPr lang="zh-CN" altLang="en-US" dirty="0"/>
              <a:t>泛型编程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----Iterators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 smtClean="0"/>
              <a:t>Kinds of Iterators</a:t>
            </a:r>
          </a:p>
          <a:p>
            <a:pPr lvl="1"/>
            <a:r>
              <a:rPr lang="en-US" altLang="zh-CN" dirty="0"/>
              <a:t>input </a:t>
            </a:r>
            <a:r>
              <a:rPr lang="en-US" altLang="zh-CN" dirty="0" smtClean="0"/>
              <a:t>iterator</a:t>
            </a:r>
          </a:p>
          <a:p>
            <a:pPr lvl="2"/>
            <a:r>
              <a:rPr lang="en-US" altLang="zh-CN" dirty="0"/>
              <a:t>So an </a:t>
            </a:r>
            <a:r>
              <a:rPr lang="en-US" altLang="zh-CN" i="1" dirty="0"/>
              <a:t>input iterator </a:t>
            </a:r>
            <a:r>
              <a:rPr lang="en-US" altLang="zh-CN" dirty="0"/>
              <a:t>is one that a program can use to </a:t>
            </a:r>
            <a:r>
              <a:rPr lang="en-US" altLang="zh-CN" dirty="0" smtClean="0"/>
              <a:t>read values </a:t>
            </a:r>
            <a:r>
              <a:rPr lang="en-US" altLang="zh-CN" dirty="0"/>
              <a:t>from a container. In particular, dereferencing an input iterator must allow a </a:t>
            </a:r>
            <a:r>
              <a:rPr lang="en-US" altLang="zh-CN" dirty="0" smtClean="0"/>
              <a:t>program to </a:t>
            </a:r>
            <a:r>
              <a:rPr lang="en-US" altLang="zh-CN" dirty="0"/>
              <a:t>read a value from a container, but it needn’t allow a program to alter that value </a:t>
            </a:r>
            <a:endParaRPr lang="en-US" altLang="zh-CN" dirty="0" smtClean="0"/>
          </a:p>
          <a:p>
            <a:pPr lvl="2"/>
            <a:r>
              <a:rPr lang="en-US" altLang="zh-CN" dirty="0"/>
              <a:t>Note that an input iterator is a one-way iterator; it can increment, but it can’t back up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output iterator</a:t>
            </a:r>
          </a:p>
          <a:p>
            <a:pPr lvl="2"/>
            <a:r>
              <a:rPr lang="en-US" altLang="zh-CN" dirty="0"/>
              <a:t>An output iterator is similar to an input iterator, except that dereferencing </a:t>
            </a:r>
            <a:r>
              <a:rPr lang="en-US" altLang="zh-CN" dirty="0" smtClean="0"/>
              <a:t>is guaranteed </a:t>
            </a:r>
            <a:r>
              <a:rPr lang="en-US" altLang="zh-CN" dirty="0"/>
              <a:t>to allow a program to alter a container value but not to read it </a:t>
            </a:r>
            <a:endParaRPr lang="en-US" altLang="zh-CN" dirty="0" smtClean="0"/>
          </a:p>
          <a:p>
            <a:pPr lvl="2"/>
            <a:r>
              <a:rPr lang="en-US" altLang="zh-CN" dirty="0"/>
              <a:t>In short, you can use an input iterator for single-pass, read-only algorithms and an output operator for single-pass, write-only algorithms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forward iterator</a:t>
            </a:r>
          </a:p>
          <a:p>
            <a:pPr lvl="2"/>
            <a:r>
              <a:rPr lang="en-US" altLang="zh-CN" dirty="0"/>
              <a:t>Like input and output iterators, forward iterators use only the ++ operators for </a:t>
            </a:r>
            <a:r>
              <a:rPr lang="en-US" altLang="zh-CN" dirty="0" smtClean="0"/>
              <a:t>navigating through </a:t>
            </a:r>
            <a:r>
              <a:rPr lang="en-US" altLang="zh-CN" dirty="0"/>
              <a:t>a container. So a forward iterator can only go forward through a container </a:t>
            </a:r>
            <a:r>
              <a:rPr lang="en-US" altLang="zh-CN" dirty="0" smtClean="0"/>
              <a:t>one element </a:t>
            </a:r>
            <a:r>
              <a:rPr lang="en-US" altLang="zh-CN" dirty="0"/>
              <a:t>at a time. </a:t>
            </a:r>
            <a:endParaRPr lang="en-US" altLang="zh-CN" dirty="0" smtClean="0"/>
          </a:p>
          <a:p>
            <a:pPr lvl="2"/>
            <a:r>
              <a:rPr lang="en-US" altLang="zh-CN" dirty="0"/>
              <a:t>A forward iterator can allow you to both read and modify data, or it can allow you </a:t>
            </a:r>
            <a:r>
              <a:rPr lang="en-US" altLang="zh-CN" dirty="0" smtClean="0"/>
              <a:t>just to </a:t>
            </a:r>
            <a:r>
              <a:rPr lang="en-US" altLang="zh-CN" dirty="0"/>
              <a:t>read it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bidirectional iterator</a:t>
            </a:r>
          </a:p>
          <a:p>
            <a:pPr lvl="2"/>
            <a:r>
              <a:rPr lang="en-US" altLang="zh-CN" dirty="0"/>
              <a:t>A bidirectional iterator has all the features of a forward iterator and adds </a:t>
            </a:r>
            <a:r>
              <a:rPr lang="en-US" altLang="zh-CN" dirty="0" smtClean="0"/>
              <a:t>support for </a:t>
            </a:r>
            <a:r>
              <a:rPr lang="en-US" altLang="zh-CN" dirty="0"/>
              <a:t>the two decrement operators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random </a:t>
            </a:r>
            <a:r>
              <a:rPr lang="en-US" altLang="zh-CN" dirty="0"/>
              <a:t>access iterator. </a:t>
            </a:r>
            <a:endParaRPr lang="en-US" altLang="zh-CN" dirty="0" smtClean="0"/>
          </a:p>
          <a:p>
            <a:pPr lvl="2"/>
            <a:r>
              <a:rPr lang="en-US" altLang="zh-CN" dirty="0"/>
              <a:t>This type of iterator has all the features of a bidirectional iterator</a:t>
            </a:r>
            <a:r>
              <a:rPr lang="en-US" altLang="zh-CN" dirty="0" smtClean="0"/>
              <a:t>, plus </a:t>
            </a:r>
            <a:r>
              <a:rPr lang="en-US" altLang="zh-CN" dirty="0"/>
              <a:t>it adds operations (such as pointer addition) that support random access and </a:t>
            </a:r>
            <a:r>
              <a:rPr lang="en-US" altLang="zh-CN" dirty="0" smtClean="0"/>
              <a:t>relational operators </a:t>
            </a:r>
            <a:r>
              <a:rPr lang="en-US" altLang="zh-CN" dirty="0"/>
              <a:t>for ordering the elements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572" y="2305824"/>
            <a:ext cx="5740695" cy="3492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88" y="5695763"/>
            <a:ext cx="2928260" cy="27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/>
              <a:t>--Generic Programming(</a:t>
            </a:r>
            <a:r>
              <a:rPr lang="zh-CN" altLang="en-US" dirty="0"/>
              <a:t>泛型编程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----Iterators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3296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Iterator </a:t>
            </a:r>
            <a:r>
              <a:rPr lang="en-US" altLang="zh-CN" b="1" dirty="0" smtClean="0"/>
              <a:t>Capabilities</a:t>
            </a:r>
            <a:r>
              <a:rPr lang="en-US" altLang="zh-CN" dirty="0" smtClean="0"/>
              <a:t> of the five iterators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/>
              <a:t>The </a:t>
            </a:r>
            <a:r>
              <a:rPr lang="en-US" altLang="zh-CN" b="1" dirty="0"/>
              <a:t>Pointer</a:t>
            </a:r>
            <a:r>
              <a:rPr lang="en-US" altLang="zh-CN" dirty="0"/>
              <a:t> </a:t>
            </a:r>
            <a:r>
              <a:rPr lang="en-US" altLang="zh-CN" b="1" dirty="0"/>
              <a:t>As</a:t>
            </a:r>
            <a:r>
              <a:rPr lang="en-US" altLang="zh-CN" dirty="0"/>
              <a:t> </a:t>
            </a:r>
            <a:r>
              <a:rPr lang="en-US" altLang="zh-CN" b="1" dirty="0"/>
              <a:t>Iterator </a:t>
            </a:r>
            <a:endParaRPr lang="en-US" altLang="zh-CN" b="1" dirty="0" smtClean="0"/>
          </a:p>
          <a:p>
            <a:pPr lvl="1"/>
            <a:r>
              <a:rPr lang="en-US" altLang="zh-CN" dirty="0"/>
              <a:t>Iterators are generalizations of pointers, and a pointer satisfies all the iterator requirements</a:t>
            </a:r>
            <a:r>
              <a:rPr lang="en-US" altLang="zh-CN" dirty="0" smtClean="0"/>
              <a:t>. Iterators </a:t>
            </a:r>
            <a:r>
              <a:rPr lang="en-US" altLang="zh-CN" dirty="0"/>
              <a:t>form the interface for STL algorithms, and pointers are iterators, so STL algorithms can use pointers to operate on non-STL containers that are based on pointer 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3339811" y="2554225"/>
            <a:ext cx="4853213" cy="2145792"/>
            <a:chOff x="2955763" y="2997178"/>
            <a:chExt cx="6280473" cy="278779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763" y="2997178"/>
              <a:ext cx="6280473" cy="86364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763" y="3860822"/>
              <a:ext cx="6206525" cy="1924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6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/>
              <a:t>--Generic Programming(</a:t>
            </a:r>
            <a:r>
              <a:rPr lang="zh-CN" altLang="en-US" dirty="0"/>
              <a:t>泛型编程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smtClean="0"/>
              <a:t>----containers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51248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A </a:t>
            </a:r>
            <a:r>
              <a:rPr lang="en-US" altLang="zh-CN" b="1" i="1" dirty="0"/>
              <a:t>container</a:t>
            </a:r>
            <a:r>
              <a:rPr lang="en-US" altLang="zh-CN" i="1" dirty="0"/>
              <a:t> </a:t>
            </a:r>
            <a:r>
              <a:rPr lang="en-US" altLang="zh-CN" dirty="0"/>
              <a:t>is an object that stores other objects, which are all of a single </a:t>
            </a:r>
            <a:r>
              <a:rPr lang="en-US" altLang="zh-CN" dirty="0" smtClean="0"/>
              <a:t>type. The stored </a:t>
            </a:r>
            <a:r>
              <a:rPr lang="en-US" altLang="zh-CN" dirty="0"/>
              <a:t>objects may be objects in the OOP sense, or they may be values of built-in types </a:t>
            </a:r>
            <a:endParaRPr lang="en-US" altLang="zh-CN" dirty="0" smtClean="0"/>
          </a:p>
          <a:p>
            <a:r>
              <a:rPr lang="en-US" altLang="zh-CN" dirty="0"/>
              <a:t>Sequences Containers </a:t>
            </a:r>
            <a:endParaRPr lang="en-US" altLang="zh-CN" dirty="0" smtClean="0"/>
          </a:p>
          <a:p>
            <a:pPr lvl="1"/>
            <a:r>
              <a:rPr lang="en-US" altLang="zh-CN" dirty="0"/>
              <a:t>several of the STL container types—</a:t>
            </a:r>
            <a:r>
              <a:rPr lang="en-US" altLang="zh-CN" dirty="0" err="1"/>
              <a:t>deque</a:t>
            </a:r>
            <a:r>
              <a:rPr lang="en-US" altLang="zh-CN" dirty="0"/>
              <a:t>, </a:t>
            </a:r>
            <a:r>
              <a:rPr lang="en-US" altLang="zh-CN" dirty="0" err="1" smtClean="0"/>
              <a:t>forward_list</a:t>
            </a:r>
            <a:r>
              <a:rPr lang="en-US" altLang="zh-CN" dirty="0" smtClean="0"/>
              <a:t> (</a:t>
            </a:r>
            <a:r>
              <a:rPr lang="en-US" altLang="zh-CN" dirty="0"/>
              <a:t>C++11), list, queue, </a:t>
            </a:r>
            <a:r>
              <a:rPr lang="en-US" altLang="zh-CN" dirty="0" err="1"/>
              <a:t>priority_queue</a:t>
            </a:r>
            <a:r>
              <a:rPr lang="en-US" altLang="zh-CN" dirty="0"/>
              <a:t>, stack, and vector—are sequences </a:t>
            </a:r>
            <a:endParaRPr lang="en-US" altLang="zh-CN" dirty="0" smtClean="0"/>
          </a:p>
          <a:p>
            <a:r>
              <a:rPr lang="en-US" altLang="zh-CN" dirty="0"/>
              <a:t>Associative Containers </a:t>
            </a:r>
            <a:endParaRPr lang="en-US" altLang="zh-CN" dirty="0" smtClean="0"/>
          </a:p>
          <a:p>
            <a:pPr lvl="1"/>
            <a:r>
              <a:rPr lang="en-US" altLang="zh-CN" dirty="0"/>
              <a:t>An associative container associates a value with a key and uses the key to find the value. </a:t>
            </a:r>
            <a:endParaRPr lang="en-US" altLang="zh-CN" dirty="0" smtClean="0"/>
          </a:p>
          <a:p>
            <a:pPr lvl="1"/>
            <a:r>
              <a:rPr lang="en-US" altLang="zh-CN" dirty="0"/>
              <a:t>The STL provides four associative containers: set, </a:t>
            </a:r>
            <a:r>
              <a:rPr lang="en-US" altLang="zh-CN" dirty="0" err="1"/>
              <a:t>multiset</a:t>
            </a:r>
            <a:r>
              <a:rPr lang="en-US" altLang="zh-CN" dirty="0"/>
              <a:t>, map, and </a:t>
            </a:r>
            <a:r>
              <a:rPr lang="en-US" altLang="zh-CN" dirty="0" err="1"/>
              <a:t>multimap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/>
              <a:t>Unordered Associative Containers (C++11) </a:t>
            </a:r>
            <a:endParaRPr lang="en-US" altLang="zh-CN" dirty="0" smtClean="0"/>
          </a:p>
          <a:p>
            <a:pPr lvl="1"/>
            <a:r>
              <a:rPr lang="en-US" altLang="zh-CN" b="1" dirty="0"/>
              <a:t>Like</a:t>
            </a:r>
            <a:r>
              <a:rPr lang="en-US" altLang="zh-CN" dirty="0"/>
              <a:t> </a:t>
            </a:r>
            <a:r>
              <a:rPr lang="en-US" altLang="zh-CN" dirty="0" smtClean="0"/>
              <a:t>an </a:t>
            </a:r>
            <a:r>
              <a:rPr lang="en-US" altLang="zh-CN" b="1" dirty="0" smtClean="0"/>
              <a:t>associative</a:t>
            </a:r>
            <a:r>
              <a:rPr lang="en-US" altLang="zh-CN" dirty="0" smtClean="0"/>
              <a:t> </a:t>
            </a:r>
            <a:r>
              <a:rPr lang="en-US" altLang="zh-CN" b="1" dirty="0"/>
              <a:t>container</a:t>
            </a:r>
            <a:r>
              <a:rPr lang="en-US" altLang="zh-CN" dirty="0"/>
              <a:t>, an unordered associative container associates a value with a key </a:t>
            </a:r>
            <a:r>
              <a:rPr lang="en-US" altLang="zh-CN" dirty="0" smtClean="0"/>
              <a:t>and uses </a:t>
            </a:r>
            <a:r>
              <a:rPr lang="en-US" altLang="zh-CN" dirty="0"/>
              <a:t>the key to find the value. </a:t>
            </a:r>
            <a:endParaRPr lang="en-US" altLang="zh-CN" dirty="0" smtClean="0"/>
          </a:p>
          <a:p>
            <a:pPr lvl="1"/>
            <a:r>
              <a:rPr lang="en-US" altLang="zh-CN" dirty="0"/>
              <a:t>The underlying </a:t>
            </a:r>
            <a:r>
              <a:rPr lang="en-US" altLang="zh-CN" b="1" dirty="0"/>
              <a:t>difference</a:t>
            </a:r>
            <a:r>
              <a:rPr lang="en-US" altLang="zh-CN" dirty="0"/>
              <a:t> is that associative containers </a:t>
            </a:r>
            <a:r>
              <a:rPr lang="en-US" altLang="zh-CN" dirty="0" smtClean="0"/>
              <a:t>are based </a:t>
            </a:r>
            <a:r>
              <a:rPr lang="en-US" altLang="zh-CN" dirty="0"/>
              <a:t>on tree structures, whereas unordered associative containers are based on </a:t>
            </a:r>
            <a:r>
              <a:rPr lang="en-US" altLang="zh-CN" dirty="0" smtClean="0"/>
              <a:t>another form </a:t>
            </a:r>
            <a:r>
              <a:rPr lang="en-US" altLang="zh-CN" dirty="0"/>
              <a:t>of data structure called a </a:t>
            </a:r>
            <a:r>
              <a:rPr lang="en-US" altLang="zh-CN" i="1" dirty="0"/>
              <a:t>hash </a:t>
            </a:r>
            <a:r>
              <a:rPr lang="en-US" altLang="zh-CN" i="1" dirty="0" err="1"/>
              <a:t>table</a:t>
            </a:r>
            <a:r>
              <a:rPr lang="en-US" altLang="zh-CN" dirty="0" err="1"/>
              <a:t>.The</a:t>
            </a:r>
            <a:r>
              <a:rPr lang="en-US" altLang="zh-CN" dirty="0"/>
              <a:t> intent is to provide containers for </a:t>
            </a:r>
            <a:r>
              <a:rPr lang="en-US" altLang="zh-CN" dirty="0" smtClean="0"/>
              <a:t>which adding </a:t>
            </a:r>
            <a:r>
              <a:rPr lang="en-US" altLang="zh-CN" dirty="0"/>
              <a:t>and deleting elements is relatively quick and for which there are efficient </a:t>
            </a:r>
            <a:r>
              <a:rPr lang="en-US" altLang="zh-CN" dirty="0" smtClean="0"/>
              <a:t>search algorithm </a:t>
            </a:r>
          </a:p>
          <a:p>
            <a:pPr lvl="1"/>
            <a:r>
              <a:rPr lang="en-US" altLang="zh-CN" dirty="0"/>
              <a:t>The four unordered associative containers are called </a:t>
            </a:r>
            <a:r>
              <a:rPr lang="en-US" altLang="zh-CN" dirty="0" err="1"/>
              <a:t>unordered_set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unordered_multiset</a:t>
            </a:r>
            <a:r>
              <a:rPr lang="en-US" altLang="zh-CN" dirty="0"/>
              <a:t>, </a:t>
            </a:r>
            <a:r>
              <a:rPr lang="en-US" altLang="zh-CN" dirty="0" err="1"/>
              <a:t>unordered_map</a:t>
            </a:r>
            <a:r>
              <a:rPr lang="en-US" altLang="zh-CN" dirty="0"/>
              <a:t>, and </a:t>
            </a:r>
            <a:r>
              <a:rPr lang="en-US" altLang="zh-CN" dirty="0" err="1"/>
              <a:t>unordered_multimap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9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STL(Standard Template Library)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Function Objects (a.k.a. </a:t>
            </a:r>
            <a:r>
              <a:rPr lang="en-US" altLang="zh-CN" dirty="0" err="1"/>
              <a:t>Functors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Many STL algorithms use </a:t>
            </a:r>
            <a:r>
              <a:rPr lang="en-US" altLang="zh-CN" i="1" dirty="0"/>
              <a:t>function objects</a:t>
            </a:r>
            <a:r>
              <a:rPr lang="en-US" altLang="zh-CN" dirty="0"/>
              <a:t>, also known as </a:t>
            </a:r>
            <a:r>
              <a:rPr lang="en-US" altLang="zh-CN" i="1" dirty="0" err="1"/>
              <a:t>functors</a:t>
            </a:r>
            <a:r>
              <a:rPr lang="en-US" altLang="zh-CN" dirty="0" smtClean="0"/>
              <a:t>. A </a:t>
            </a:r>
            <a:r>
              <a:rPr lang="en-US" altLang="zh-CN" i="1" dirty="0" err="1"/>
              <a:t>functor</a:t>
            </a:r>
            <a:r>
              <a:rPr lang="en-US" altLang="zh-CN" i="1" dirty="0"/>
              <a:t> </a:t>
            </a:r>
            <a:r>
              <a:rPr lang="en-US" altLang="zh-CN" dirty="0"/>
              <a:t>is any object </a:t>
            </a:r>
            <a:r>
              <a:rPr lang="en-US" altLang="zh-CN" dirty="0" smtClean="0"/>
              <a:t>that can </a:t>
            </a:r>
            <a:r>
              <a:rPr lang="en-US" altLang="zh-CN" dirty="0"/>
              <a:t>be used with () in the manner of a </a:t>
            </a:r>
            <a:r>
              <a:rPr lang="en-US" altLang="zh-CN" dirty="0" smtClean="0"/>
              <a:t>function</a:t>
            </a:r>
          </a:p>
          <a:p>
            <a:pPr lvl="1"/>
            <a:r>
              <a:rPr lang="en-US" altLang="zh-CN" dirty="0"/>
              <a:t>This includes </a:t>
            </a:r>
            <a:r>
              <a:rPr lang="en-US" altLang="zh-CN" b="1" dirty="0"/>
              <a:t>normal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 names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pointers</a:t>
            </a:r>
            <a:r>
              <a:rPr lang="en-US" altLang="zh-CN" dirty="0" smtClean="0"/>
              <a:t> </a:t>
            </a:r>
            <a:r>
              <a:rPr lang="en-US" altLang="zh-CN" b="1" dirty="0"/>
              <a:t>to</a:t>
            </a:r>
            <a:r>
              <a:rPr lang="en-US" altLang="zh-CN" dirty="0"/>
              <a:t> </a:t>
            </a:r>
            <a:r>
              <a:rPr lang="en-US" altLang="zh-CN" b="1" dirty="0"/>
              <a:t>functions</a:t>
            </a:r>
            <a:r>
              <a:rPr lang="en-US" altLang="zh-CN" dirty="0"/>
              <a:t>, and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b="1" dirty="0"/>
              <a:t>objects</a:t>
            </a:r>
            <a:r>
              <a:rPr lang="en-US" altLang="zh-CN" dirty="0"/>
              <a:t> for which </a:t>
            </a:r>
            <a:r>
              <a:rPr lang="en-US" altLang="zh-CN" b="1" dirty="0"/>
              <a:t>the () operator is overloaded </a:t>
            </a:r>
            <a:endParaRPr lang="en-US" altLang="zh-CN" b="1" dirty="0" smtClean="0"/>
          </a:p>
          <a:p>
            <a:r>
              <a:rPr lang="en-US" altLang="zh-CN" dirty="0" err="1"/>
              <a:t>Functor</a:t>
            </a:r>
            <a:r>
              <a:rPr lang="en-US" altLang="zh-CN" dirty="0"/>
              <a:t> Concepts </a:t>
            </a:r>
            <a:endParaRPr lang="en-US" altLang="zh-CN" dirty="0" smtClean="0"/>
          </a:p>
          <a:p>
            <a:pPr lvl="1"/>
            <a:r>
              <a:rPr lang="en-US" altLang="zh-CN" dirty="0"/>
              <a:t>A </a:t>
            </a:r>
            <a:r>
              <a:rPr lang="en-US" altLang="zh-CN" b="1" i="1" dirty="0"/>
              <a:t>generator</a:t>
            </a:r>
            <a:r>
              <a:rPr lang="en-US" altLang="zh-CN" i="1" dirty="0"/>
              <a:t> </a:t>
            </a:r>
            <a:r>
              <a:rPr lang="en-US" altLang="zh-CN" dirty="0"/>
              <a:t>is a </a:t>
            </a:r>
            <a:r>
              <a:rPr lang="en-US" altLang="zh-CN" dirty="0" err="1"/>
              <a:t>functor</a:t>
            </a:r>
            <a:r>
              <a:rPr lang="en-US" altLang="zh-CN" dirty="0"/>
              <a:t> that can be called with no arguments.</a:t>
            </a:r>
            <a:br>
              <a:rPr lang="en-US" altLang="zh-CN" dirty="0"/>
            </a:br>
            <a:r>
              <a:rPr lang="en-US" altLang="zh-CN" dirty="0" smtClean="0"/>
              <a:t>A </a:t>
            </a:r>
            <a:r>
              <a:rPr lang="en-US" altLang="zh-CN" b="1" i="1" dirty="0"/>
              <a:t>unary</a:t>
            </a:r>
            <a:r>
              <a:rPr lang="en-US" altLang="zh-CN" i="1" dirty="0"/>
              <a:t> </a:t>
            </a:r>
            <a:r>
              <a:rPr lang="en-US" altLang="zh-CN" b="1" i="1" dirty="0"/>
              <a:t>function</a:t>
            </a:r>
            <a:r>
              <a:rPr lang="en-US" altLang="zh-CN" i="1" dirty="0"/>
              <a:t> </a:t>
            </a:r>
            <a:r>
              <a:rPr lang="en-US" altLang="zh-CN" dirty="0"/>
              <a:t>is a </a:t>
            </a:r>
            <a:r>
              <a:rPr lang="en-US" altLang="zh-CN" dirty="0" err="1"/>
              <a:t>functor</a:t>
            </a:r>
            <a:r>
              <a:rPr lang="en-US" altLang="zh-CN" dirty="0"/>
              <a:t> that can be called with one argument.</a:t>
            </a:r>
            <a:br>
              <a:rPr lang="en-US" altLang="zh-CN" dirty="0"/>
            </a:br>
            <a:r>
              <a:rPr lang="en-US" altLang="zh-CN" dirty="0" smtClean="0"/>
              <a:t>A </a:t>
            </a:r>
            <a:r>
              <a:rPr lang="en-US" altLang="zh-CN" b="1" i="1" dirty="0"/>
              <a:t>binary</a:t>
            </a:r>
            <a:r>
              <a:rPr lang="en-US" altLang="zh-CN" i="1" dirty="0"/>
              <a:t> </a:t>
            </a:r>
            <a:r>
              <a:rPr lang="en-US" altLang="zh-CN" b="1" i="1" dirty="0"/>
              <a:t>function</a:t>
            </a:r>
            <a:r>
              <a:rPr lang="en-US" altLang="zh-CN" i="1" dirty="0"/>
              <a:t> </a:t>
            </a:r>
            <a:r>
              <a:rPr lang="en-US" altLang="zh-CN" dirty="0"/>
              <a:t>is a </a:t>
            </a:r>
            <a:r>
              <a:rPr lang="en-US" altLang="zh-CN" dirty="0" err="1"/>
              <a:t>functor</a:t>
            </a:r>
            <a:r>
              <a:rPr lang="en-US" altLang="zh-CN" dirty="0"/>
              <a:t> that can be called with two arguments. </a:t>
            </a:r>
            <a:br>
              <a:rPr lang="en-US" altLang="zh-CN" dirty="0"/>
            </a:br>
            <a:r>
              <a:rPr lang="en-US" altLang="zh-CN" dirty="0" smtClean="0"/>
              <a:t>A </a:t>
            </a:r>
            <a:r>
              <a:rPr lang="en-US" altLang="zh-CN" dirty="0"/>
              <a:t>unary function that returns a </a:t>
            </a:r>
            <a:r>
              <a:rPr lang="en-US" altLang="zh-CN" dirty="0" err="1"/>
              <a:t>bool</a:t>
            </a:r>
            <a:r>
              <a:rPr lang="en-US" altLang="zh-CN" dirty="0"/>
              <a:t> value is a </a:t>
            </a:r>
            <a:r>
              <a:rPr lang="en-US" altLang="zh-CN" b="1" i="1" dirty="0"/>
              <a:t>predicate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en-US" altLang="zh-CN" dirty="0" smtClean="0"/>
              <a:t>A </a:t>
            </a:r>
            <a:r>
              <a:rPr lang="en-US" altLang="zh-CN" dirty="0"/>
              <a:t>binary function that returns a </a:t>
            </a:r>
            <a:r>
              <a:rPr lang="en-US" altLang="zh-CN" dirty="0" err="1"/>
              <a:t>bool</a:t>
            </a:r>
            <a:r>
              <a:rPr lang="en-US" altLang="zh-CN" dirty="0"/>
              <a:t> value is a </a:t>
            </a:r>
            <a:r>
              <a:rPr lang="en-US" altLang="zh-CN" b="1" i="1" dirty="0"/>
              <a:t>binary</a:t>
            </a:r>
            <a:r>
              <a:rPr lang="en-US" altLang="zh-CN" i="1" dirty="0"/>
              <a:t> </a:t>
            </a:r>
            <a:r>
              <a:rPr lang="en-US" altLang="zh-CN" b="1" i="1" dirty="0"/>
              <a:t>predicate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6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APPENDIX I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293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Summaries of C++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16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Polymorphism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function overloading (polymorphism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b="1" dirty="0"/>
              <a:t>Function</a:t>
            </a:r>
            <a:r>
              <a:rPr lang="en-US" altLang="zh-CN" dirty="0"/>
              <a:t> </a:t>
            </a:r>
            <a:r>
              <a:rPr lang="en-US" altLang="zh-CN" b="1" dirty="0"/>
              <a:t>polymorphism</a:t>
            </a:r>
            <a:r>
              <a:rPr lang="en-US" altLang="zh-CN" dirty="0"/>
              <a:t> is a neat C++ addition to C’s capabilities</a:t>
            </a:r>
            <a:r>
              <a:rPr lang="en-US" altLang="zh-CN" dirty="0" smtClean="0"/>
              <a:t>. Whereas </a:t>
            </a:r>
            <a:r>
              <a:rPr lang="en-US" altLang="zh-CN" dirty="0"/>
              <a:t>default arguments let you call the same function by using varying numbers of arguments, </a:t>
            </a:r>
            <a:r>
              <a:rPr lang="en-US" altLang="zh-CN" b="1" i="1" dirty="0"/>
              <a:t>function</a:t>
            </a:r>
            <a:r>
              <a:rPr lang="en-US" altLang="zh-CN" i="1" dirty="0"/>
              <a:t> </a:t>
            </a:r>
            <a:r>
              <a:rPr lang="en-US" altLang="zh-CN" b="1" i="1" dirty="0"/>
              <a:t>polymorphism</a:t>
            </a:r>
            <a:r>
              <a:rPr lang="en-US" altLang="zh-CN" dirty="0"/>
              <a:t>, </a:t>
            </a:r>
            <a:r>
              <a:rPr lang="en-US" altLang="zh-CN" b="1" dirty="0"/>
              <a:t>also</a:t>
            </a:r>
            <a:r>
              <a:rPr lang="en-US" altLang="zh-CN" dirty="0"/>
              <a:t> </a:t>
            </a:r>
            <a:r>
              <a:rPr lang="en-US" altLang="zh-CN" b="1" dirty="0"/>
              <a:t>called</a:t>
            </a:r>
            <a:r>
              <a:rPr lang="en-US" altLang="zh-CN" dirty="0"/>
              <a:t> </a:t>
            </a:r>
            <a:r>
              <a:rPr lang="en-US" altLang="zh-CN" b="1" i="1" dirty="0"/>
              <a:t>function</a:t>
            </a:r>
            <a:r>
              <a:rPr lang="en-US" altLang="zh-CN" i="1" dirty="0"/>
              <a:t> </a:t>
            </a:r>
            <a:r>
              <a:rPr lang="en-US" altLang="zh-CN" b="1" i="1" dirty="0"/>
              <a:t>overloading</a:t>
            </a:r>
            <a:r>
              <a:rPr lang="en-US" altLang="zh-CN" dirty="0"/>
              <a:t>, lets you use multiple functions sharing the </a:t>
            </a:r>
            <a:r>
              <a:rPr lang="en-US" altLang="zh-CN" dirty="0" smtClean="0"/>
              <a:t>same name. The </a:t>
            </a:r>
            <a:r>
              <a:rPr lang="en-US" altLang="zh-CN" dirty="0"/>
              <a:t>word </a:t>
            </a:r>
            <a:r>
              <a:rPr lang="en-US" altLang="zh-CN" i="1" dirty="0"/>
              <a:t>polymorphism </a:t>
            </a:r>
            <a:r>
              <a:rPr lang="en-US" altLang="zh-CN" dirty="0"/>
              <a:t>means having many forms, so </a:t>
            </a:r>
            <a:r>
              <a:rPr lang="en-US" altLang="zh-CN" i="1" dirty="0"/>
              <a:t>function polymorphism </a:t>
            </a:r>
            <a:r>
              <a:rPr lang="en-US" altLang="zh-CN" dirty="0"/>
              <a:t>lets </a:t>
            </a:r>
            <a:r>
              <a:rPr lang="en-US" altLang="zh-CN" dirty="0" smtClean="0"/>
              <a:t>a function </a:t>
            </a:r>
            <a:r>
              <a:rPr lang="en-US" altLang="zh-CN" dirty="0"/>
              <a:t>have many </a:t>
            </a:r>
            <a:r>
              <a:rPr lang="en-US" altLang="zh-CN" dirty="0" smtClean="0"/>
              <a:t>forms. </a:t>
            </a:r>
            <a:r>
              <a:rPr lang="en-US" altLang="zh-CN" b="1" dirty="0"/>
              <a:t>but we’ll usually use the expression </a:t>
            </a:r>
            <a:r>
              <a:rPr lang="en-US" altLang="zh-CN" b="1" i="1" dirty="0" smtClean="0"/>
              <a:t>function overloading</a:t>
            </a:r>
            <a:r>
              <a:rPr lang="en-US" altLang="zh-CN" b="1" dirty="0" smtClean="0"/>
              <a:t>—it </a:t>
            </a:r>
            <a:r>
              <a:rPr lang="en-US" altLang="zh-CN" b="1" dirty="0"/>
              <a:t>sounds harder working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/>
              <a:t>operator overloading (another variety of polymorphism) </a:t>
            </a:r>
            <a:endParaRPr lang="en-US" altLang="zh-CN" dirty="0" smtClean="0"/>
          </a:p>
          <a:p>
            <a:r>
              <a:rPr lang="en-US" altLang="zh-CN" dirty="0" smtClean="0"/>
              <a:t>polymorphism in class and object.(</a:t>
            </a:r>
            <a:r>
              <a:rPr lang="zh-CN" altLang="en-US" dirty="0" smtClean="0"/>
              <a:t>这个才是通常意义上的多态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Note that the program makes use of polymorphism by assigning the</a:t>
            </a:r>
            <a:br>
              <a:rPr lang="en-US" altLang="zh-CN" dirty="0"/>
            </a:br>
            <a:r>
              <a:rPr lang="en-US" altLang="zh-CN" dirty="0"/>
              <a:t>addresses of various kinds of classes to base-class pointers. </a:t>
            </a:r>
            <a:r>
              <a:rPr lang="en-US" altLang="zh-CN" dirty="0" smtClean="0"/>
              <a:t>and this depend on the virtual function technologies.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9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C++ </a:t>
            </a:r>
            <a:r>
              <a:rPr lang="en-US" altLang="zh-CN" dirty="0" err="1" smtClean="0"/>
              <a:t>struct</a:t>
            </a:r>
            <a:r>
              <a:rPr lang="en-US" altLang="zh-CN" dirty="0" smtClean="0"/>
              <a:t> vs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0652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APPENDIX II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C++ 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 string 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9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</a:t>
            </a:r>
            <a:r>
              <a:rPr lang="en-US" altLang="zh-CN" dirty="0"/>
              <a:t>Pointers(new and delete)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771048"/>
            <a:ext cx="8915400" cy="508695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new with initialization</a:t>
            </a:r>
          </a:p>
          <a:p>
            <a:pPr lvl="1"/>
            <a:r>
              <a:rPr lang="en-US" altLang="zh-CN" dirty="0" err="1"/>
              <a:t>int</a:t>
            </a:r>
            <a:r>
              <a:rPr lang="en-US" altLang="zh-CN" dirty="0"/>
              <a:t> *pi = new </a:t>
            </a:r>
            <a:r>
              <a:rPr lang="en-US" altLang="zh-CN" dirty="0" err="1"/>
              <a:t>int</a:t>
            </a:r>
            <a:r>
              <a:rPr lang="en-US" altLang="zh-CN" dirty="0"/>
              <a:t> (6); // *pi set to 6 </a:t>
            </a:r>
            <a:endParaRPr lang="en-US" altLang="zh-CN" dirty="0" smtClean="0"/>
          </a:p>
          <a:p>
            <a:pPr lvl="1"/>
            <a:r>
              <a:rPr lang="en-US" altLang="zh-CN" dirty="0" err="1"/>
              <a:t>struct</a:t>
            </a:r>
            <a:r>
              <a:rPr lang="en-US" altLang="zh-CN" dirty="0"/>
              <a:t> where {double x; double y; double z;};</a:t>
            </a:r>
            <a:br>
              <a:rPr lang="en-US" altLang="zh-CN" dirty="0"/>
            </a:br>
            <a:r>
              <a:rPr lang="en-US" altLang="zh-CN" dirty="0"/>
              <a:t>where * one = new where {2.5, 5.3, 7.2}; // </a:t>
            </a:r>
            <a:r>
              <a:rPr lang="en-US" altLang="zh-CN" dirty="0">
                <a:solidFill>
                  <a:srgbClr val="FF0000"/>
                </a:solidFill>
              </a:rPr>
              <a:t>C++11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int</a:t>
            </a:r>
            <a:r>
              <a:rPr lang="en-US" altLang="zh-CN" dirty="0"/>
              <a:t> * </a:t>
            </a:r>
            <a:r>
              <a:rPr lang="en-US" altLang="zh-CN" dirty="0" err="1"/>
              <a:t>ar</a:t>
            </a:r>
            <a:r>
              <a:rPr lang="en-US" altLang="zh-CN" dirty="0"/>
              <a:t> = new </a:t>
            </a:r>
            <a:r>
              <a:rPr lang="en-US" altLang="zh-CN" dirty="0" err="1"/>
              <a:t>int</a:t>
            </a:r>
            <a:r>
              <a:rPr lang="en-US" altLang="zh-CN" dirty="0"/>
              <a:t> [4] {2,4,6,7}; </a:t>
            </a:r>
            <a:r>
              <a:rPr lang="en-US" altLang="zh-CN" dirty="0">
                <a:solidFill>
                  <a:srgbClr val="FF0000"/>
                </a:solidFill>
              </a:rPr>
              <a:t>// C++</a:t>
            </a:r>
            <a:r>
              <a:rPr lang="en-US" altLang="zh-CN" dirty="0" smtClean="0">
                <a:solidFill>
                  <a:srgbClr val="FF0000"/>
                </a:solidFill>
              </a:rPr>
              <a:t>11</a:t>
            </a:r>
          </a:p>
          <a:p>
            <a:pPr lvl="1"/>
            <a:r>
              <a:rPr lang="en-US" altLang="zh-CN" dirty="0"/>
              <a:t>double * </a:t>
            </a:r>
            <a:r>
              <a:rPr lang="en-US" altLang="zh-CN" dirty="0" err="1"/>
              <a:t>pdo</a:t>
            </a:r>
            <a:r>
              <a:rPr lang="en-US" altLang="zh-CN" dirty="0"/>
              <a:t> = new double {99.99}; // *</a:t>
            </a:r>
            <a:r>
              <a:rPr lang="en-US" altLang="zh-CN" dirty="0" err="1"/>
              <a:t>pd</a:t>
            </a:r>
            <a:r>
              <a:rPr lang="en-US" altLang="zh-CN" dirty="0"/>
              <a:t> set to 99.99 </a:t>
            </a:r>
            <a:r>
              <a:rPr lang="en-US" altLang="zh-CN" dirty="0" smtClean="0"/>
              <a:t> </a:t>
            </a:r>
            <a:r>
              <a:rPr lang="en-US" altLang="zh-CN" dirty="0">
                <a:solidFill>
                  <a:srgbClr val="FF0000"/>
                </a:solidFill>
              </a:rPr>
              <a:t>// C++</a:t>
            </a:r>
            <a:r>
              <a:rPr lang="en-US" altLang="zh-CN" dirty="0" smtClean="0">
                <a:solidFill>
                  <a:srgbClr val="FF0000"/>
                </a:solidFill>
              </a:rPr>
              <a:t>11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74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string usage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1753" y="1365504"/>
            <a:ext cx="5230367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要想使用标准</a:t>
            </a:r>
            <a:r>
              <a:rPr lang="en-US" altLang="zh-CN" sz="1400" b="1" dirty="0"/>
              <a:t>C++</a:t>
            </a:r>
            <a:r>
              <a:rPr lang="zh-CN" altLang="en-US" sz="1400" b="1" dirty="0"/>
              <a:t>中</a:t>
            </a:r>
            <a:r>
              <a:rPr lang="en-US" altLang="zh-CN" sz="1400" b="1" dirty="0"/>
              <a:t>string</a:t>
            </a:r>
            <a:r>
              <a:rPr lang="zh-CN" altLang="en-US" sz="1400" b="1" dirty="0"/>
              <a:t>类，必须要包含</a:t>
            </a:r>
          </a:p>
          <a:p>
            <a:r>
              <a:rPr lang="en-US" altLang="zh-CN" sz="1400" dirty="0"/>
              <a:t>#include &lt;string&gt;// </a:t>
            </a:r>
            <a:r>
              <a:rPr lang="zh-CN" altLang="en-US" sz="1400" dirty="0"/>
              <a:t>注意是</a:t>
            </a:r>
            <a:r>
              <a:rPr lang="en-US" altLang="zh-CN" sz="1400" dirty="0"/>
              <a:t>&lt;string&gt;</a:t>
            </a:r>
            <a:r>
              <a:rPr lang="zh-CN" altLang="en-US" sz="1400" dirty="0"/>
              <a:t>，不是</a:t>
            </a:r>
            <a:r>
              <a:rPr lang="en-US" altLang="zh-CN" sz="1400" dirty="0"/>
              <a:t>&lt;</a:t>
            </a:r>
            <a:r>
              <a:rPr lang="en-US" altLang="zh-CN" sz="1400" dirty="0" err="1"/>
              <a:t>string.h</a:t>
            </a:r>
            <a:r>
              <a:rPr lang="en-US" altLang="zh-CN" sz="1400" dirty="0"/>
              <a:t>&gt;</a:t>
            </a:r>
            <a:r>
              <a:rPr lang="zh-CN" altLang="en-US" sz="1400" dirty="0"/>
              <a:t>，带</a:t>
            </a:r>
            <a:r>
              <a:rPr lang="en-US" altLang="zh-CN" sz="1400" dirty="0"/>
              <a:t>.h</a:t>
            </a:r>
            <a:r>
              <a:rPr lang="zh-CN" altLang="en-US" sz="1400" dirty="0"/>
              <a:t>的是</a:t>
            </a:r>
            <a:r>
              <a:rPr lang="en-US" altLang="zh-CN" sz="1400" dirty="0"/>
              <a:t>C</a:t>
            </a:r>
            <a:r>
              <a:rPr lang="zh-CN" altLang="en-US" sz="1400" dirty="0"/>
              <a:t>语言中的头文件</a:t>
            </a:r>
          </a:p>
          <a:p>
            <a:r>
              <a:rPr lang="en-US" altLang="zh-CN" sz="1400" dirty="0"/>
              <a:t>using  </a:t>
            </a:r>
            <a:r>
              <a:rPr lang="en-US" altLang="zh-CN" sz="1400" dirty="0" err="1"/>
              <a:t>std</a:t>
            </a:r>
            <a:r>
              <a:rPr lang="en-US" altLang="zh-CN" sz="1400" dirty="0"/>
              <a:t>::string;</a:t>
            </a:r>
          </a:p>
          <a:p>
            <a:r>
              <a:rPr lang="en-US" altLang="zh-CN" sz="1400" dirty="0"/>
              <a:t>using  </a:t>
            </a:r>
            <a:r>
              <a:rPr lang="en-US" altLang="zh-CN" sz="1400" dirty="0" err="1"/>
              <a:t>std</a:t>
            </a:r>
            <a:r>
              <a:rPr lang="en-US" altLang="zh-CN" sz="1400" dirty="0"/>
              <a:t>::</a:t>
            </a:r>
            <a:r>
              <a:rPr lang="en-US" altLang="zh-CN" sz="1400" dirty="0" err="1"/>
              <a:t>wstring</a:t>
            </a:r>
            <a:r>
              <a:rPr lang="en-US" altLang="zh-CN" sz="1400" dirty="0"/>
              <a:t>;</a:t>
            </a:r>
          </a:p>
          <a:p>
            <a:r>
              <a:rPr lang="zh-CN" altLang="en-US" sz="1400" dirty="0"/>
              <a:t>或</a:t>
            </a:r>
          </a:p>
          <a:p>
            <a:r>
              <a:rPr lang="en-US" altLang="zh-CN" sz="1400" dirty="0"/>
              <a:t>using namespace </a:t>
            </a:r>
            <a:r>
              <a:rPr lang="en-US" altLang="zh-CN" sz="1400" dirty="0" err="1"/>
              <a:t>std</a:t>
            </a:r>
            <a:r>
              <a:rPr lang="en-US" altLang="zh-CN" sz="1400" dirty="0"/>
              <a:t>;</a:t>
            </a:r>
          </a:p>
          <a:p>
            <a:r>
              <a:rPr lang="zh-CN" altLang="en-US" sz="1400" dirty="0"/>
              <a:t>下面你就可以使用</a:t>
            </a:r>
            <a:r>
              <a:rPr lang="en-US" altLang="zh-CN" sz="1400" dirty="0"/>
              <a:t>string/</a:t>
            </a:r>
            <a:r>
              <a:rPr lang="en-US" altLang="zh-CN" sz="1400" dirty="0" err="1"/>
              <a:t>wstring</a:t>
            </a:r>
            <a:r>
              <a:rPr lang="zh-CN" altLang="en-US" sz="1400" dirty="0"/>
              <a:t>了，它们两分别对应着</a:t>
            </a:r>
            <a:r>
              <a:rPr lang="en-US" altLang="zh-CN" sz="1400" dirty="0"/>
              <a:t>char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wchar_t</a:t>
            </a:r>
            <a:r>
              <a:rPr lang="zh-CN" altLang="en-US" sz="1400" dirty="0"/>
              <a:t>。</a:t>
            </a:r>
          </a:p>
          <a:p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301752" y="4368772"/>
            <a:ext cx="5230368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类的构造函数：</a:t>
            </a:r>
            <a:endParaRPr lang="zh-CN" altLang="en-US" sz="1400" dirty="0">
              <a:solidFill>
                <a:srgbClr val="4B4B4B"/>
              </a:solidFill>
              <a:latin typeface="Verdana" panose="020B0604030504040204" pitchFamily="34" charset="0"/>
            </a:endParaRPr>
          </a:p>
          <a:p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*s);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初始化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n,char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c);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初始化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此外，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类还支持默认构造函数和复制构造函数，如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s1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；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s2="hello"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；都是正确的写法。当构造的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太长而无法表达时会抛出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length_error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异常 ；</a:t>
            </a:r>
            <a:endParaRPr lang="zh-CN" altLang="en-US" sz="1400" b="0" i="0" dirty="0">
              <a:solidFill>
                <a:srgbClr val="4B4B4B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40552" y="1365504"/>
            <a:ext cx="5690616" cy="2893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类的字符操作：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/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&amp;operator[](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&amp;at(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char &amp;operator[](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char &amp;at(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operator[]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at()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均返回当前字符串中第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个字符的位置，但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at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函数提供范围检查，当越界时会抛出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out_of_range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异常，下标运算符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[]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不提供检查访问。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*data()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返回一个非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null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终止的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字符数组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c_str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返回一个以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null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终止的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字符串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copy(char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把当前串中以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个字符拷贝到以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为起始位置的字符数组中，返回实际拷贝的</a:t>
            </a:r>
            <a:r>
              <a:rPr lang="zh-CN" altLang="en-US" sz="14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数目</a:t>
            </a:r>
            <a:r>
              <a:rPr lang="en-US" altLang="zh-CN" sz="14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.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5940552" y="4368772"/>
            <a:ext cx="5690616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的特性描述</a:t>
            </a:r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: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capacity()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返回当前容量（即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中不必增加内存即可存放的元素个数）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max_size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对象中可存放的最大字符串的长度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size()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   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返回当前字符串的大小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length()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  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返回当前字符串的长度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bool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empty()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   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当前字符串是否为空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void resize(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len,char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把字符串当前大小置为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len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，并用字符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填充不足的部分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99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7821" y="130334"/>
            <a:ext cx="8911687" cy="1280890"/>
          </a:xfrm>
        </p:spPr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string usage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088" y="1574768"/>
            <a:ext cx="4303776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类的输入输出操作</a:t>
            </a:r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: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类重载运算符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operator&gt;&gt;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用于输入，同样重载运算符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operator&lt;&lt;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用于输出操作。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函数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getline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istream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&amp;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in,string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&amp;s);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用于从输入流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中读取字符串到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中，以换行符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'\n'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分开。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323088" y="2855658"/>
            <a:ext cx="4303776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的赋值：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&amp;operator=(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&amp;s);//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赋给当前字符串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&amp;assign(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类型字符串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赋值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&amp;assign(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个字符赋值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&amp;assign(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&amp;s);//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赋给当前字符串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&amp;assign(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n,char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赋值给当前字符串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&amp;assign(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start,int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中从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start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个字符赋给当前字符串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&amp;assign(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first,const_itertor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last);//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first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迭代器之间的部分赋给字符串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4739640" y="824960"/>
            <a:ext cx="7357872" cy="2462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的连接：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&amp;operator+=(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&amp;s);//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连接到当前字符串的结尾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&amp;append(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*s);       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类型字符串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连接到当前字符串结尾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&amp;append(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类型字符串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的前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个字符连接到当前字符串结尾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&amp;append(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&amp;s);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operator+=()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&amp;append(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个字符连接到当前字符串的结尾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&amp;append(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n,char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c);   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在当前字符串结尾添加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&amp;append(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first,const_iterator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last);//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把迭代器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first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之间的部分连接到当前字符串的结尾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4739640" y="3392106"/>
            <a:ext cx="7357872" cy="3447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的比较：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/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bool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operator==(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&amp;s1,const string &amp;s2)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比较两个字符串是否相等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运算符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"&gt;","&lt;","&gt;=","&lt;=","!="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均被重载用于字符串的比较；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compare(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&amp;s)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比较当前字符串和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的大小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compare(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n,const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&amp;s)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比较当前字符串从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个字符组成的字符串与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的大小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compare(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n,const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pos2,int n2)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比较当前字符串从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个字符组成的字符串与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</a:t>
            </a:r>
          </a:p>
          <a:p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　　　　　　　　　　　　　　　　　　　　　　　　　　　　　　　　　　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//pos2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n2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个字符组成的字符串的大小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compare(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compare(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n,const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compare(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n,const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pos2)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compare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函数在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&gt;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时返回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1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&lt;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时返回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-1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==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时返回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0  </a:t>
            </a:r>
          </a:p>
        </p:txBody>
      </p:sp>
    </p:spTree>
    <p:extLst>
      <p:ext uri="{BB962C8B-B14F-4D97-AF65-F5344CB8AC3E}">
        <p14:creationId xmlns:p14="http://schemas.microsoft.com/office/powerpoint/2010/main" val="2152802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197" y="377222"/>
            <a:ext cx="2838611" cy="1280890"/>
          </a:xfrm>
          <a:solidFill>
            <a:schemeClr val="bg1"/>
          </a:solidFill>
        </p:spPr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string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1376" y="2150840"/>
            <a:ext cx="2694432" cy="1600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的子串：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/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substr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0,int n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个字符组成的字符串</a:t>
            </a:r>
          </a:p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的交换：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/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void swap(string &amp;s2);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交换当前字符串与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s2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的值</a:t>
            </a:r>
            <a:endParaRPr lang="zh-CN" altLang="en-US" sz="1400" b="0" i="0" dirty="0">
              <a:solidFill>
                <a:srgbClr val="4B4B4B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60776" y="0"/>
            <a:ext cx="9031224" cy="6771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类的查找函数：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find(char c,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开始查找字符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在当前字符串的位置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find(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开始查找字符串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在当前串中的位置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find(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开始查找字符串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中前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个字符在当前串中的位置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find(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开始查找字符串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在当前串中的位置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查找成功时返回所在位置，失败返回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string::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的值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rfind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(char c,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开始从后向前查找字符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在当前串中的位置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rfind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rfind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rfind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开始从后向前查找字符串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中前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个字符组成的字符串在当前串中的位置，成功返回所在位置，失败时返回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string::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的值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(char c,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开始查找字符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第一次出现的位置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开始查找当前串中第一个在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的前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个字符组成的数组里的字符的位置。查找失败返回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string::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find_first_not_of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(char c,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find_first_not_of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find_first_not_of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find_first_not_of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从当前串中查找第一个不在串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中的字符出现的位置，失败返回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string::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(char c,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find_last_not_of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(char c,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find_last_not_of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find_last_not_of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find_last_not_of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string &amp;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s,int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//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find_last_of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find_last_not_of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find_first_of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find_first_not_of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相似，只不过是从后向前查找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71923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48038"/>
            <a:ext cx="8911687" cy="1280890"/>
          </a:xfrm>
        </p:spPr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string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0624" y="651907"/>
            <a:ext cx="11771376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类的替换函数：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 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n0,const char *s);//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删除从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个字符，然后在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处插入串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n0,const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删除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个字符，然后在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处插入字符串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的前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n0,const string &amp;s);//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删除从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个字符，然后在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处插入串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n0,const string &amp;s,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删除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个字符，然后在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处插入串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中从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n0,int n, char c);//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删除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个字符，然后在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处插入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&amp;replace(iterator first0, iterator last0,const char *s);//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[first0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）之间的部分替换为字符串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&amp;replace(iterator first0, iterator last0,const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[first0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）之间的部分替换为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的前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b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&amp;replace(iterator first0, iterator last0,const string &amp;s);//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[first0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）之间的部分替换为串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&amp;replace(iterator first0, iterator last0,int n, char c);//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[first0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）之间的部分替换为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b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&amp;replace(iterator first0, iterator last0,const_iterator first,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last);//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[first0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）之间的部分替换成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[first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）之间的</a:t>
            </a:r>
            <a:r>
              <a:rPr lang="zh-CN" altLang="en-US" sz="14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字符串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420624" y="3372963"/>
            <a:ext cx="11771376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类的插入函数：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&amp;insert(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*s);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&amp;insert(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char *s,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&amp;insert(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p0,const string &amp;s);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&amp;insert(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p0,const string &amp;s,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n);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前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4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个函数在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位置插入字符串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中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开始的前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&amp;insert(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p0,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n, char c);//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此函数在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p0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处插入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iterator insert(iterator it, char c);//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处插入字符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，返回插入后迭代器的位置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void insert(iterator it,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first,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last);//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处插入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[first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）之间的字符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void insert(iterator it,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n, char c);//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处插入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c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420624" y="5702028"/>
            <a:ext cx="11771376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类的删除函数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iterator erase(iterator first, iterator last);//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删除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[first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last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）之间的所有字符，返回删除后迭代器的位置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iterator erase(iterator it);//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删除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指向的字符，返回删除后迭代器的位置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&amp;erase(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= 0,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n =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npos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);//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删除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pos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开始的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个字符，返回修改后的字符串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347402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string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9976" y="1781937"/>
            <a:ext cx="11125200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类的迭代器处理：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类提供了向前和向后遍历的迭代器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iterator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，迭代器提供了访问各个字符的语法，类似于指针操作，迭代器不检查范围。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string::iterator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或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string::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声明迭代器变量，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不允许改变迭代的内容。常用迭代器函数有：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begin()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iterator begin();           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的起始位置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end()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iterator end();               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的最后一个字符后面的位置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rbegin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iterator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rbegin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();           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的最后一个字符的位置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const_iterator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rend()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iterator rend();                    //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返回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第一个字符位置的前面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rbegin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rend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用于从后向前的迭代访问，通过设置迭代器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string::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reverse_iterator,string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::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const_reverse_iterator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实现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569976" y="4536960"/>
            <a:ext cx="11125200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4B4B4B"/>
                </a:solidFill>
                <a:latin typeface="Verdana" panose="020B0604030504040204" pitchFamily="34" charset="0"/>
              </a:rPr>
              <a:t>字符串流处理：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通过定义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ostringstream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istringstream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变量实现，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#include &lt;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sstream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&gt;</a:t>
            </a: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头文件中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例如：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4B4B4B"/>
                </a:solidFill>
                <a:latin typeface="Verdana" panose="020B0604030504040204" pitchFamily="34" charset="0"/>
              </a:rPr>
              <a:t>    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string input("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hello,this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is a test");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   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istringstream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is(input);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    string s1,s2,s3,s4;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    is&gt;&gt;s1&gt;&gt;s2&gt;&gt;s3&gt;&gt;s4;//s1="hello,this",s2="is",s3="a",s4="test"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   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ostringstream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   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os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&lt;&lt;s1&lt;&lt;s2&lt;&lt;s3&lt;&lt;s4;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    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cout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&lt;&lt;</a:t>
            </a:r>
            <a:r>
              <a:rPr lang="en-US" altLang="zh-CN" sz="1400" dirty="0" err="1">
                <a:solidFill>
                  <a:srgbClr val="4B4B4B"/>
                </a:solidFill>
                <a:latin typeface="Verdana" panose="020B0604030504040204" pitchFamily="34" charset="0"/>
              </a:rPr>
              <a:t>os.str</a:t>
            </a:r>
            <a:r>
              <a:rPr lang="en-US" altLang="zh-CN" sz="1400" dirty="0">
                <a:solidFill>
                  <a:srgbClr val="4B4B4B"/>
                </a:solidFill>
                <a:latin typeface="Verdana" panose="020B0604030504040204" pitchFamily="34" charset="0"/>
              </a:rPr>
              <a:t>();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59707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C++ 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 vector </a:t>
            </a:r>
            <a:r>
              <a:rPr lang="en-US" altLang="zh-CN" dirty="0"/>
              <a:t>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0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vector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9748" y="1502550"/>
            <a:ext cx="6096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文件包含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:     </a:t>
            </a:r>
          </a:p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首先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在程序开头处加上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pitchFamily="34" charset="0"/>
              </a:rPr>
              <a:t>#include&lt;vector&gt;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以包含所需要的类文件</a:t>
            </a:r>
            <a:r>
              <a:rPr lang="en-US" altLang="zh-CN" dirty="0" smtClean="0">
                <a:solidFill>
                  <a:srgbClr val="333333"/>
                </a:solidFill>
                <a:latin typeface="Verdana" panose="020B0604030504040204" pitchFamily="34" charset="0"/>
              </a:rPr>
              <a:t>vector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还有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一定要加上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using namespace 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std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;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9748" y="2549698"/>
            <a:ext cx="6096000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变量声明</a:t>
            </a:r>
            <a:r>
              <a:rPr lang="en-US" altLang="zh-CN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）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声明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一个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int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向量以替代一维的数组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:vector &lt;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int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&gt; a;(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等于声明了一个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int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数组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a[],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大小没有指定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,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可以动态的向里面添加删除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</a:p>
          <a:p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）用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vector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代替二维数组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其实只要声明一个一维数组向量即可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,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而一个数组的名字其实代表的是它的首地址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,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所以只要声明一个地址的向量即可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,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即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:vector &lt;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int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*&gt; a.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同理想用向量代替三维数组也是一样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,vector &lt;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int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**&gt;a;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再往上面依此类推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9748" y="4981840"/>
            <a:ext cx="6096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访问及赋值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：与数组一样。例如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         vector &lt;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int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*&gt; a</a:t>
            </a:r>
          </a:p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         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a[0] = 5; //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向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a[0]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赋值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          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cout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&lt;&lt;a[0];       //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输出结果为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30236" y="1502550"/>
            <a:ext cx="5576420" cy="52629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详细的函数实现功能：其中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vector&lt;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&gt; c.</a:t>
            </a:r>
          </a:p>
          <a:p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c.clear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移除容器中所有数据。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c.empty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判断容器是否为空。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c.erase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pos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)      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删除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pos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位置的数据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c.erase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beg,end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)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删除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[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beg,end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区间的数据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c.front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传回第一个数据。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c.back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    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得到数组的最后一个单元的引用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c.insert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pos,elem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)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在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pos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位置插入一个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elem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拷贝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c.pop_back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删除最后一个数据。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c.push_back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elem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)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在尾部加入一个数据。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c.resize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num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)   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重新设置该容器的大小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c.size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回容器中实际数据的个数。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c.max_size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得到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vector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最大可以是多大</a:t>
            </a:r>
            <a:b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c.capacity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当前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vector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分配的大小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c.begin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  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返回指向容器第一个元素的迭代器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c.end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      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返回指向容器最后一个元素的迭代器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  c.at(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indx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)            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得到编号位置的数据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c.reserve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改变当前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vecotr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所分配空间的大小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c.rbegin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将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vector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反转后的开始指针返回</a:t>
            </a:r>
            <a:b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c.rend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  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将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vector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反转构的结束指针返回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c.swap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()        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与另一个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vector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交换数据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c.assign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beg,end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：将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[beg; end)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区间中的数据赋值给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/>
            </a:r>
            <a:b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c.assign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n,elem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：将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n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个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elem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的拷贝赋值给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。 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/>
            </a:r>
            <a:b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  </a:t>
            </a:r>
            <a:r>
              <a:rPr lang="en-US" altLang="zh-CN" sz="1400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c.get_allocator</a:t>
            </a:r>
            <a:r>
              <a:rPr lang="en-US" altLang="zh-CN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()</a:t>
            </a:r>
            <a:r>
              <a:rPr lang="zh-CN" alt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使用构造函数返回一个拷贝。 </a:t>
            </a:r>
            <a:r>
              <a:rPr lang="zh-CN" altLang="en-US" sz="1400" dirty="0"/>
              <a:t>  </a:t>
            </a:r>
            <a:endParaRPr lang="zh-CN" altLang="en-US" sz="1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11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vector usage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0248" y="1581834"/>
            <a:ext cx="11308080" cy="31393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内存管理与效率</a:t>
            </a:r>
            <a:endParaRPr lang="en-US" altLang="zh-CN" b="1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使用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reserve()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函数提前设定容量大小，避免多次容量扩充操作导致效率低下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zh-CN" altLang="en-US" dirty="0"/>
              <a:t>使用“交换技巧”来修整</a:t>
            </a:r>
            <a:r>
              <a:rPr lang="en-US" altLang="zh-CN" dirty="0"/>
              <a:t>vector</a:t>
            </a:r>
            <a:r>
              <a:rPr lang="zh-CN" altLang="en-US" dirty="0"/>
              <a:t>过剩空间</a:t>
            </a:r>
            <a:r>
              <a:rPr lang="en-US" altLang="zh-CN" dirty="0"/>
              <a:t>/</a:t>
            </a:r>
            <a:r>
              <a:rPr lang="zh-CN" altLang="en-US" dirty="0" smtClean="0"/>
              <a:t>内存</a:t>
            </a:r>
            <a:r>
              <a:rPr lang="en-US" altLang="zh-CN" dirty="0" smtClean="0"/>
              <a:t>.</a:t>
            </a:r>
            <a:r>
              <a:rPr lang="zh-CN" altLang="en-US" dirty="0"/>
              <a:t>有一种方法来把它从曾经最大的容量减少到它现在需要的容量。这样减少容量的方法常常被称为“收缩到合适（</a:t>
            </a:r>
            <a:r>
              <a:rPr lang="en-US" altLang="zh-CN" dirty="0"/>
              <a:t>shrink to fit</a:t>
            </a:r>
            <a:r>
              <a:rPr lang="zh-CN" altLang="en-US" dirty="0"/>
              <a:t>）”。该方法只需一条语句：</a:t>
            </a:r>
            <a:r>
              <a:rPr lang="en-US" altLang="zh-CN" dirty="0"/>
              <a:t>vector&lt;</a:t>
            </a:r>
            <a:r>
              <a:rPr lang="en-US" altLang="zh-CN" dirty="0" err="1"/>
              <a:t>int</a:t>
            </a:r>
            <a:r>
              <a:rPr lang="en-US" altLang="zh-CN" dirty="0"/>
              <a:t>&gt;(</a:t>
            </a:r>
            <a:r>
              <a:rPr lang="en-US" altLang="zh-CN" dirty="0" err="1"/>
              <a:t>ivec</a:t>
            </a:r>
            <a:r>
              <a:rPr lang="en-US" altLang="zh-CN" dirty="0"/>
              <a:t>).swap(</a:t>
            </a:r>
            <a:r>
              <a:rPr lang="en-US" altLang="zh-CN" dirty="0" err="1"/>
              <a:t>ivec</a:t>
            </a:r>
            <a:r>
              <a:rPr lang="en-US" altLang="zh-CN" dirty="0"/>
              <a:t>);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表达式</a:t>
            </a:r>
            <a:r>
              <a:rPr lang="en-US" altLang="zh-CN" dirty="0"/>
              <a:t>vector&lt;</a:t>
            </a:r>
            <a:r>
              <a:rPr lang="en-US" altLang="zh-CN" dirty="0" err="1"/>
              <a:t>int</a:t>
            </a:r>
            <a:r>
              <a:rPr lang="en-US" altLang="zh-CN" dirty="0"/>
              <a:t>&gt;(</a:t>
            </a:r>
            <a:r>
              <a:rPr lang="en-US" altLang="zh-CN" dirty="0" err="1"/>
              <a:t>ivec</a:t>
            </a:r>
            <a:r>
              <a:rPr lang="en-US" altLang="zh-CN" dirty="0"/>
              <a:t>)</a:t>
            </a:r>
            <a:r>
              <a:rPr lang="zh-CN" altLang="en-US" dirty="0"/>
              <a:t>建立一个临时</a:t>
            </a:r>
            <a:r>
              <a:rPr lang="en-US" altLang="zh-CN" dirty="0"/>
              <a:t>vector</a:t>
            </a:r>
            <a:r>
              <a:rPr lang="zh-CN" altLang="en-US" dirty="0"/>
              <a:t>，它是</a:t>
            </a:r>
            <a:r>
              <a:rPr lang="en-US" altLang="zh-CN" dirty="0" err="1"/>
              <a:t>ivec</a:t>
            </a:r>
            <a:r>
              <a:rPr lang="zh-CN" altLang="en-US" dirty="0"/>
              <a:t>的一份拷贝：</a:t>
            </a:r>
            <a:r>
              <a:rPr lang="en-US" altLang="zh-CN" dirty="0"/>
              <a:t>vector</a:t>
            </a:r>
            <a:r>
              <a:rPr lang="zh-CN" altLang="en-US" dirty="0"/>
              <a:t>的拷贝构造函数做了这个工作。但是，</a:t>
            </a:r>
            <a:r>
              <a:rPr lang="en-US" altLang="zh-CN" dirty="0"/>
              <a:t>vector</a:t>
            </a:r>
            <a:r>
              <a:rPr lang="zh-CN" altLang="en-US" dirty="0"/>
              <a:t>的拷贝构造函数只分配拷贝的元素需要的内存，所以这个临时</a:t>
            </a:r>
            <a:r>
              <a:rPr lang="en-US" altLang="zh-CN" dirty="0"/>
              <a:t>vector</a:t>
            </a:r>
            <a:r>
              <a:rPr lang="zh-CN" altLang="en-US" dirty="0"/>
              <a:t>没有多余的容量。然后我们让临时</a:t>
            </a:r>
            <a:r>
              <a:rPr lang="en-US" altLang="zh-CN" dirty="0"/>
              <a:t>vector</a:t>
            </a:r>
            <a:r>
              <a:rPr lang="zh-CN" altLang="en-US" dirty="0"/>
              <a:t>和</a:t>
            </a:r>
            <a:r>
              <a:rPr lang="en-US" altLang="zh-CN" dirty="0" err="1"/>
              <a:t>ivec</a:t>
            </a:r>
            <a:r>
              <a:rPr lang="zh-CN" altLang="en-US" dirty="0"/>
              <a:t>交换数据，这时我们完成了，</a:t>
            </a:r>
            <a:r>
              <a:rPr lang="en-US" altLang="zh-CN" dirty="0" err="1"/>
              <a:t>ivec</a:t>
            </a:r>
            <a:r>
              <a:rPr lang="zh-CN" altLang="en-US" dirty="0"/>
              <a:t>只有临时变量的修整过的容量，而这个临时变量则持有了曾经在</a:t>
            </a:r>
            <a:r>
              <a:rPr lang="en-US" altLang="zh-CN" dirty="0" err="1"/>
              <a:t>ivec</a:t>
            </a:r>
            <a:r>
              <a:rPr lang="zh-CN" altLang="en-US" dirty="0"/>
              <a:t>中的没用到的过剩容量。在这里（这个语句结尾），临时</a:t>
            </a:r>
            <a:r>
              <a:rPr lang="en-US" altLang="zh-CN" dirty="0"/>
              <a:t>vector</a:t>
            </a:r>
            <a:r>
              <a:rPr lang="zh-CN" altLang="en-US" dirty="0"/>
              <a:t>被销毁，因此释放了以前</a:t>
            </a:r>
            <a:r>
              <a:rPr lang="en-US" altLang="zh-CN" dirty="0" err="1"/>
              <a:t>ivec</a:t>
            </a:r>
            <a:r>
              <a:rPr lang="zh-CN" altLang="en-US" dirty="0"/>
              <a:t>使用的内存，收缩到合适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arenR"/>
            </a:pPr>
            <a:r>
              <a:rPr lang="zh-CN" altLang="en-US" dirty="0"/>
              <a:t>用</a:t>
            </a:r>
            <a:r>
              <a:rPr lang="en-US" altLang="zh-CN" dirty="0"/>
              <a:t>swap</a:t>
            </a:r>
            <a:r>
              <a:rPr lang="zh-CN" altLang="en-US" dirty="0"/>
              <a:t>方法强行释放</a:t>
            </a:r>
            <a:r>
              <a:rPr lang="en-US" altLang="zh-CN" dirty="0"/>
              <a:t>STL Vector</a:t>
            </a:r>
            <a:r>
              <a:rPr lang="zh-CN" altLang="en-US" dirty="0"/>
              <a:t>所占内存</a:t>
            </a:r>
          </a:p>
        </p:txBody>
      </p:sp>
    </p:spTree>
    <p:extLst>
      <p:ext uri="{BB962C8B-B14F-4D97-AF65-F5344CB8AC3E}">
        <p14:creationId xmlns:p14="http://schemas.microsoft.com/office/powerpoint/2010/main" val="148860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smtClean="0"/>
              <a:t>list 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0608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list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1104" y="1487347"/>
            <a:ext cx="609600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54545"/>
                </a:solidFill>
                <a:latin typeface="tahoma" panose="020B0604030504040204" pitchFamily="34" charset="0"/>
              </a:rPr>
              <a:t>Lists</a:t>
            </a:r>
            <a:r>
              <a:rPr lang="zh-CN" altLang="en-US" dirty="0">
                <a:solidFill>
                  <a:srgbClr val="454545"/>
                </a:solidFill>
                <a:latin typeface="tahoma" panose="020B0604030504040204" pitchFamily="34" charset="0"/>
              </a:rPr>
              <a:t>将元素按顺序储存在链表中</a:t>
            </a:r>
            <a:r>
              <a:rPr lang="en-US" altLang="zh-CN" dirty="0">
                <a:solidFill>
                  <a:srgbClr val="454545"/>
                </a:solidFill>
                <a:latin typeface="tahoma" panose="020B0604030504040204" pitchFamily="34" charset="0"/>
              </a:rPr>
              <a:t>. </a:t>
            </a:r>
            <a:r>
              <a:rPr lang="zh-CN" altLang="en-US" dirty="0">
                <a:solidFill>
                  <a:srgbClr val="454545"/>
                </a:solidFill>
                <a:latin typeface="tahoma" panose="020B0604030504040204" pitchFamily="34" charset="0"/>
              </a:rPr>
              <a:t>与 向量</a:t>
            </a:r>
            <a:r>
              <a:rPr lang="en-US" altLang="zh-CN" dirty="0">
                <a:solidFill>
                  <a:srgbClr val="454545"/>
                </a:solidFill>
                <a:latin typeface="tahoma" panose="020B0604030504040204" pitchFamily="34" charset="0"/>
              </a:rPr>
              <a:t>(vectors)</a:t>
            </a:r>
            <a:r>
              <a:rPr lang="zh-CN" altLang="en-US" dirty="0">
                <a:solidFill>
                  <a:srgbClr val="454545"/>
                </a:solidFill>
                <a:latin typeface="tahoma" panose="020B0604030504040204" pitchFamily="34" charset="0"/>
              </a:rPr>
              <a:t>相比</a:t>
            </a:r>
            <a:r>
              <a:rPr lang="en-US" altLang="zh-CN" dirty="0">
                <a:solidFill>
                  <a:srgbClr val="454545"/>
                </a:solidFill>
                <a:latin typeface="tahoma" panose="020B0604030504040204" pitchFamily="34" charset="0"/>
              </a:rPr>
              <a:t>, </a:t>
            </a:r>
            <a:r>
              <a:rPr lang="zh-CN" altLang="en-US" dirty="0">
                <a:solidFill>
                  <a:srgbClr val="454545"/>
                </a:solidFill>
                <a:latin typeface="tahoma" panose="020B0604030504040204" pitchFamily="34" charset="0"/>
              </a:rPr>
              <a:t>它允许快速的插入和删除，但是随机访问却比较慢</a:t>
            </a:r>
            <a:r>
              <a:rPr lang="en-US" altLang="zh-CN" dirty="0" smtClean="0">
                <a:solidFill>
                  <a:srgbClr val="454545"/>
                </a:solidFill>
                <a:latin typeface="tahoma" panose="020B0604030504040204" pitchFamily="34" charset="0"/>
              </a:rPr>
              <a:t>.</a:t>
            </a:r>
          </a:p>
          <a:p>
            <a:endParaRPr lang="en-US" altLang="zh-CN" dirty="0">
              <a:solidFill>
                <a:srgbClr val="454545"/>
              </a:solidFill>
              <a:latin typeface="tahoma" panose="020B0604030504040204" pitchFamily="34" charset="0"/>
            </a:endParaRPr>
          </a:p>
          <a:p>
            <a:r>
              <a:rPr lang="en-US" altLang="zh-CN" dirty="0"/>
              <a:t>#include &lt;list&gt; 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list</a:t>
            </a:r>
            <a:r>
              <a:rPr lang="zh-CN" altLang="en-US" dirty="0"/>
              <a:t>是双向循环链表，，每一个元素都知道前面一个元素和后面一个元素</a:t>
            </a:r>
          </a:p>
        </p:txBody>
      </p:sp>
      <p:sp>
        <p:nvSpPr>
          <p:cNvPr id="5" name="矩形 4"/>
          <p:cNvSpPr/>
          <p:nvPr/>
        </p:nvSpPr>
        <p:spPr>
          <a:xfrm>
            <a:off x="7504176" y="624110"/>
            <a:ext cx="3852672" cy="59093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assign()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给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赋值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back()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返回最后一个元素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begin()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返回指向第一个元素的迭代器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clear()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删除所有元素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empty()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如果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是空的则返回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true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end()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返回末尾的迭代器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erase()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删除一个元素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front()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返回第一个元素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get_allocator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的配置器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insert()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插入一个元素到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中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max_size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能容纳的最大元素数量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merge()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合并两个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pop_back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删除最后一个元素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pop_front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删除第一个元素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push_back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在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的末尾添加一个元素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push_front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在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的头部添加一个元素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rbegin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返回指向第一个元素的逆向迭代器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remove()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从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删除元素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remove_if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按指定条件删除元素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rend()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指向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末尾的逆向迭代器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resize()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改变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的大小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reverse()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的元素倒转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size()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中的元素个数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sort()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给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排序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splice()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合并两个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swap()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交换两个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unique()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删除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list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中重复的元素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137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</a:t>
            </a:r>
            <a:r>
              <a:rPr lang="en-US" altLang="zh-CN" dirty="0" smtClean="0"/>
              <a:t>Pointers</a:t>
            </a:r>
            <a:r>
              <a:rPr lang="en-US" altLang="zh-CN" dirty="0"/>
              <a:t>(new and delete)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801368"/>
            <a:ext cx="8915400" cy="505663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 smtClean="0"/>
              <a:t>new/delete</a:t>
            </a:r>
            <a:r>
              <a:rPr lang="en-US" altLang="zh-CN" dirty="0" smtClean="0"/>
              <a:t>: </a:t>
            </a:r>
            <a:r>
              <a:rPr lang="en-US" altLang="zh-CN" dirty="0"/>
              <a:t>Operators, Functions, and Replacement </a:t>
            </a:r>
            <a:r>
              <a:rPr lang="en-US" altLang="zh-CN" dirty="0" smtClean="0"/>
              <a:t>Functions (</a:t>
            </a:r>
            <a:r>
              <a:rPr lang="zh-CN" altLang="en-US" dirty="0" smtClean="0"/>
              <a:t>进阶知识</a:t>
            </a:r>
            <a:r>
              <a:rPr lang="en-US" altLang="zh-CN" dirty="0" smtClean="0"/>
              <a:t>)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smtClean="0"/>
              <a:t>new/delete </a:t>
            </a:r>
            <a:r>
              <a:rPr lang="en-US" altLang="zh-CN" dirty="0"/>
              <a:t>and </a:t>
            </a:r>
            <a:r>
              <a:rPr lang="en-US" altLang="zh-CN" dirty="0" smtClean="0"/>
              <a:t>new/delete[] </a:t>
            </a:r>
            <a:r>
              <a:rPr lang="en-US" altLang="zh-CN" b="1" dirty="0"/>
              <a:t>operators</a:t>
            </a:r>
            <a:r>
              <a:rPr lang="en-US" altLang="zh-CN" dirty="0"/>
              <a:t> </a:t>
            </a:r>
            <a:r>
              <a:rPr lang="en-US" altLang="zh-CN" b="1" dirty="0"/>
              <a:t>call</a:t>
            </a:r>
            <a:r>
              <a:rPr lang="en-US" altLang="zh-CN" dirty="0"/>
              <a:t> upon two </a:t>
            </a:r>
            <a:r>
              <a:rPr lang="en-US" altLang="zh-CN" b="1" i="1" dirty="0"/>
              <a:t>allocation </a:t>
            </a:r>
            <a:r>
              <a:rPr lang="en-US" altLang="zh-CN" b="1" i="1" dirty="0" smtClean="0"/>
              <a:t>functions</a:t>
            </a:r>
            <a:r>
              <a:rPr lang="en-US" altLang="zh-CN" dirty="0" smtClean="0"/>
              <a:t>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void * operator new(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size_t</a:t>
            </a:r>
            <a:r>
              <a:rPr lang="en-US" altLang="zh-CN" dirty="0"/>
              <a:t>); // used by new</a:t>
            </a:r>
            <a:br>
              <a:rPr lang="en-US" altLang="zh-CN" dirty="0"/>
            </a:br>
            <a:r>
              <a:rPr lang="en-US" altLang="zh-CN" dirty="0"/>
              <a:t>void * operator new[](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size_t</a:t>
            </a:r>
            <a:r>
              <a:rPr lang="en-US" altLang="zh-CN" dirty="0"/>
              <a:t>); // used by new[] </a:t>
            </a:r>
            <a:br>
              <a:rPr lang="en-US" altLang="zh-CN" dirty="0"/>
            </a:br>
            <a:r>
              <a:rPr lang="en-US" altLang="zh-CN" dirty="0"/>
              <a:t>void operator delete(void </a:t>
            </a:r>
            <a:r>
              <a:rPr lang="en-US" altLang="zh-CN" dirty="0" smtClean="0"/>
              <a:t>*); // used by delete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void operator delete[](void *); </a:t>
            </a:r>
            <a:r>
              <a:rPr lang="en-US" altLang="zh-CN" dirty="0" smtClean="0"/>
              <a:t> // used by delete[]</a:t>
            </a:r>
          </a:p>
          <a:p>
            <a:pPr marL="45720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They </a:t>
            </a:r>
            <a:r>
              <a:rPr lang="en-US" altLang="zh-CN" dirty="0"/>
              <a:t>use the </a:t>
            </a:r>
            <a:r>
              <a:rPr lang="en-US" altLang="zh-CN" b="1" dirty="0"/>
              <a:t>operator-overloading</a:t>
            </a:r>
            <a:r>
              <a:rPr lang="en-US" altLang="zh-CN" dirty="0"/>
              <a:t> syntax </a:t>
            </a:r>
            <a:r>
              <a:rPr lang="en-US" altLang="zh-CN" dirty="0" smtClean="0"/>
              <a:t>to realize this.</a:t>
            </a:r>
          </a:p>
          <a:p>
            <a:pPr lvl="1"/>
            <a:r>
              <a:rPr lang="en-US" altLang="zh-CN" dirty="0"/>
              <a:t>Interestingly, C++ terms </a:t>
            </a:r>
            <a:r>
              <a:rPr lang="en-US" altLang="zh-CN" b="1" dirty="0"/>
              <a:t>these</a:t>
            </a:r>
            <a:r>
              <a:rPr lang="en-US" altLang="zh-CN" dirty="0"/>
              <a:t> </a:t>
            </a:r>
            <a:r>
              <a:rPr lang="en-US" altLang="zh-CN" b="1" dirty="0"/>
              <a:t>functions</a:t>
            </a:r>
            <a:r>
              <a:rPr lang="en-US" altLang="zh-CN" dirty="0"/>
              <a:t> </a:t>
            </a:r>
            <a:r>
              <a:rPr lang="en-US" altLang="zh-CN" b="1" i="1" dirty="0"/>
              <a:t>replaceable</a:t>
            </a:r>
            <a:r>
              <a:rPr lang="en-US" altLang="zh-CN" dirty="0" smtClean="0"/>
              <a:t>. That </a:t>
            </a:r>
            <a:r>
              <a:rPr lang="en-US" altLang="zh-CN" dirty="0"/>
              <a:t>means if you have sufficient</a:t>
            </a:r>
            <a:br>
              <a:rPr lang="en-US" altLang="zh-CN" dirty="0"/>
            </a:br>
            <a:r>
              <a:rPr lang="en-US" altLang="zh-CN" dirty="0"/>
              <a:t>expertise and desire, you can supply replacement functions for new and delete and </a:t>
            </a:r>
            <a:r>
              <a:rPr lang="en-US" altLang="zh-CN" dirty="0" smtClean="0"/>
              <a:t>tailor them </a:t>
            </a:r>
            <a:r>
              <a:rPr lang="en-US" altLang="zh-CN" dirty="0"/>
              <a:t>to meet your specific requirements. </a:t>
            </a:r>
            <a:endParaRPr lang="en-US" altLang="zh-CN" dirty="0" smtClean="0"/>
          </a:p>
          <a:p>
            <a:r>
              <a:rPr lang="en-US" altLang="zh-CN" dirty="0"/>
              <a:t>The </a:t>
            </a:r>
            <a:r>
              <a:rPr lang="en-US" altLang="zh-CN" b="1" dirty="0"/>
              <a:t>Placement</a:t>
            </a:r>
            <a:r>
              <a:rPr lang="en-US" altLang="zh-CN" dirty="0"/>
              <a:t> </a:t>
            </a:r>
            <a:r>
              <a:rPr lang="en-US" altLang="zh-CN" b="1" dirty="0"/>
              <a:t>new </a:t>
            </a:r>
            <a:r>
              <a:rPr lang="en-US" altLang="zh-CN" dirty="0"/>
              <a:t>Operator 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The new </a:t>
            </a:r>
            <a:r>
              <a:rPr lang="en-US" altLang="zh-CN" dirty="0" smtClean="0"/>
              <a:t>operator has </a:t>
            </a:r>
            <a:r>
              <a:rPr lang="en-US" altLang="zh-CN" dirty="0"/>
              <a:t>a </a:t>
            </a:r>
            <a:r>
              <a:rPr lang="en-US" altLang="zh-CN" b="1" dirty="0"/>
              <a:t>variation</a:t>
            </a:r>
            <a:r>
              <a:rPr lang="en-US" altLang="zh-CN" dirty="0"/>
              <a:t>, called </a:t>
            </a:r>
            <a:r>
              <a:rPr lang="en-US" altLang="zh-CN" b="1" i="1" dirty="0"/>
              <a:t>placement </a:t>
            </a:r>
            <a:r>
              <a:rPr lang="en-US" altLang="zh-CN" b="1" dirty="0"/>
              <a:t>new</a:t>
            </a:r>
            <a:r>
              <a:rPr lang="en-US" altLang="zh-CN" dirty="0"/>
              <a:t>, that allows you to specify the location to be used </a:t>
            </a:r>
            <a:endParaRPr lang="en-US" altLang="zh-CN" dirty="0" smtClean="0"/>
          </a:p>
          <a:p>
            <a:pPr lvl="2"/>
            <a:r>
              <a:rPr lang="en-US" altLang="zh-CN" dirty="0"/>
              <a:t>#include &lt;new&gt; </a:t>
            </a:r>
            <a:br>
              <a:rPr lang="en-US" altLang="zh-CN" dirty="0"/>
            </a:br>
            <a:r>
              <a:rPr lang="en-US" altLang="zh-CN" dirty="0"/>
              <a:t>// first, the regular forms of new</a:t>
            </a:r>
            <a:br>
              <a:rPr lang="en-US" altLang="zh-CN" dirty="0"/>
            </a:br>
            <a:r>
              <a:rPr lang="en-US" altLang="zh-CN" dirty="0"/>
              <a:t>p1 = new chaff; // place structure in heap</a:t>
            </a:r>
            <a:br>
              <a:rPr lang="en-US" altLang="zh-CN" dirty="0"/>
            </a:br>
            <a:r>
              <a:rPr lang="en-US" altLang="zh-CN" dirty="0"/>
              <a:t>p3 = new </a:t>
            </a:r>
            <a:r>
              <a:rPr lang="en-US" altLang="zh-CN" dirty="0" err="1"/>
              <a:t>int</a:t>
            </a:r>
            <a:r>
              <a:rPr lang="en-US" altLang="zh-CN" dirty="0"/>
              <a:t>[20]; // place </a:t>
            </a:r>
            <a:r>
              <a:rPr lang="en-US" altLang="zh-CN" dirty="0" err="1"/>
              <a:t>int</a:t>
            </a:r>
            <a:r>
              <a:rPr lang="en-US" altLang="zh-CN" dirty="0"/>
              <a:t> array in heap</a:t>
            </a:r>
            <a:br>
              <a:rPr lang="en-US" altLang="zh-CN" dirty="0"/>
            </a:br>
            <a:r>
              <a:rPr lang="en-US" altLang="zh-CN" dirty="0"/>
              <a:t>// now, the two forms of placement new</a:t>
            </a:r>
            <a:br>
              <a:rPr lang="en-US" altLang="zh-CN" dirty="0"/>
            </a:br>
            <a:r>
              <a:rPr lang="en-US" altLang="zh-CN" dirty="0"/>
              <a:t>p2 = new (buffer1) chaff; // place structure in buffer1</a:t>
            </a:r>
            <a:br>
              <a:rPr lang="en-US" altLang="zh-CN" dirty="0"/>
            </a:br>
            <a:r>
              <a:rPr lang="en-US" altLang="zh-CN" dirty="0"/>
              <a:t>p4 = new (buffer2) </a:t>
            </a:r>
            <a:r>
              <a:rPr lang="en-US" altLang="zh-CN" dirty="0" err="1"/>
              <a:t>int</a:t>
            </a:r>
            <a:r>
              <a:rPr lang="en-US" altLang="zh-CN" dirty="0"/>
              <a:t>[20]; // place </a:t>
            </a:r>
            <a:r>
              <a:rPr lang="en-US" altLang="zh-CN" dirty="0" err="1"/>
              <a:t>int</a:t>
            </a:r>
            <a:r>
              <a:rPr lang="en-US" altLang="zh-CN" dirty="0"/>
              <a:t> array in buffer2 </a:t>
            </a:r>
            <a:endParaRPr lang="en-US" altLang="zh-CN" dirty="0" smtClean="0"/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placement new function</a:t>
            </a:r>
            <a:r>
              <a:rPr lang="en-US" altLang="zh-CN" dirty="0"/>
              <a:t> is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/>
              <a:t>replaceable</a:t>
            </a:r>
            <a:r>
              <a:rPr lang="en-US" altLang="zh-CN" dirty="0"/>
              <a:t>, </a:t>
            </a:r>
            <a:r>
              <a:rPr lang="en-US" altLang="zh-CN" b="1" dirty="0"/>
              <a:t>but</a:t>
            </a:r>
            <a:r>
              <a:rPr lang="en-US" altLang="zh-CN" dirty="0"/>
              <a:t> it can be </a:t>
            </a:r>
            <a:r>
              <a:rPr lang="en-US" altLang="zh-CN" b="1" dirty="0"/>
              <a:t>overloaded</a:t>
            </a:r>
            <a:r>
              <a:rPr lang="en-US" altLang="zh-CN" dirty="0"/>
              <a:t>. It needs </a:t>
            </a:r>
            <a:r>
              <a:rPr lang="en-US" altLang="zh-CN" dirty="0" smtClean="0"/>
              <a:t>at least </a:t>
            </a:r>
            <a:r>
              <a:rPr lang="en-US" altLang="zh-CN" dirty="0"/>
              <a:t>two parameters, the first of which always is a 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size_t</a:t>
            </a:r>
            <a:r>
              <a:rPr lang="en-US" altLang="zh-CN" dirty="0"/>
              <a:t> parameter designating </a:t>
            </a:r>
            <a:r>
              <a:rPr lang="en-US" altLang="zh-CN" dirty="0" smtClean="0"/>
              <a:t>the number </a:t>
            </a:r>
            <a:r>
              <a:rPr lang="en-US" altLang="zh-CN" dirty="0"/>
              <a:t>of bytes requested</a:t>
            </a:r>
            <a:r>
              <a:rPr lang="en-US" altLang="zh-CN" dirty="0" smtClean="0"/>
              <a:t>. Any </a:t>
            </a:r>
            <a:r>
              <a:rPr lang="en-US" altLang="zh-CN" dirty="0"/>
              <a:t>such overloaded function is termed a placement new, </a:t>
            </a:r>
            <a:r>
              <a:rPr lang="en-US" altLang="zh-CN" dirty="0" smtClean="0"/>
              <a:t>even if </a:t>
            </a:r>
            <a:r>
              <a:rPr lang="en-US" altLang="zh-CN" dirty="0"/>
              <a:t>the additional parameters don’t specify a location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7" y="2015841"/>
            <a:ext cx="2817403" cy="2058222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cxnSp>
        <p:nvCxnSpPr>
          <p:cNvPr id="7" name="曲线连接符 6"/>
          <p:cNvCxnSpPr/>
          <p:nvPr/>
        </p:nvCxnSpPr>
        <p:spPr>
          <a:xfrm rot="10800000" flipV="1">
            <a:off x="3043254" y="3072384"/>
            <a:ext cx="340026" cy="24688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33" y="4882187"/>
            <a:ext cx="4701691" cy="57499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cxnSp>
        <p:nvCxnSpPr>
          <p:cNvPr id="10" name="曲线连接符 9"/>
          <p:cNvCxnSpPr>
            <a:endCxn id="8" idx="1"/>
          </p:cNvCxnSpPr>
          <p:nvPr/>
        </p:nvCxnSpPr>
        <p:spPr>
          <a:xfrm rot="16200000" flipH="1">
            <a:off x="6873792" y="4665941"/>
            <a:ext cx="561104" cy="44637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7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 smtClean="0"/>
              <a:t>deque</a:t>
            </a:r>
            <a:r>
              <a:rPr lang="en-US" altLang="zh-CN" dirty="0" smtClean="0"/>
              <a:t> 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7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deque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7680" y="1492472"/>
            <a:ext cx="6096000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容器为一个给定类型的元素进行线性处理，像向量一样，它能够快速地随机访问任一个元素，并且能够高效地插入和删除容器的尾部元素。但它又与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vector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不同，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支持高效插入和删除容器的头部元素，因此也叫做双端队列。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类常用的函数如下。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487680" y="2469541"/>
            <a:ext cx="6096000" cy="11695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(1)    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构造函数</a:t>
            </a:r>
          </a:p>
          <a:p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创建一个空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endParaRPr lang="en-US" altLang="zh-CN" sz="1400" dirty="0">
              <a:solidFill>
                <a:srgbClr val="362E2B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nSize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创建一个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元素个数为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nSize</a:t>
            </a:r>
            <a:endParaRPr lang="en-US" altLang="zh-CN" sz="1400" dirty="0">
              <a:solidFill>
                <a:srgbClr val="362E2B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nSize,const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T&amp; t):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创建一个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元素个数为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nSize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且值均为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t</a:t>
            </a:r>
          </a:p>
          <a:p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&amp;):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复制构造函数</a:t>
            </a:r>
            <a:endParaRPr lang="zh-CN" altLang="en-US" sz="1400" b="0" i="0" dirty="0">
              <a:solidFill>
                <a:srgbClr val="362E2B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7680" y="3652910"/>
            <a:ext cx="6096000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(2)    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增加函数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void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push_front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T&amp; x):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双端队列头部增加一个元素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X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void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push_back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T&amp; x):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双端队列尾部增加一个元素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x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iterator insert(iterator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it,const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T&amp; x):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双端队列中某一元素前增加一个元素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x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void insert(iterator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it,int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n,const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T&amp; x):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双端队列中某一元素前增加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n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个相同的元素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x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void insert(iterator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it,const_iterator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first,const_iteratorlast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双端队列中某一元素前插入另一个相同类型向量的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[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forst,last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)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间的数据</a:t>
            </a:r>
            <a:endParaRPr lang="zh-CN" altLang="en-US" sz="1400" b="0" i="0" dirty="0">
              <a:solidFill>
                <a:srgbClr val="362E2B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680" y="5473005"/>
            <a:ext cx="6096000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(3)    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删除函数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Iterator erase(iterator it):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删除双端队列中的某一个元素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Iterator erase(iterator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first,iterator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last):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删除双端队列中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[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first,last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）中的元素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void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pop_front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删除双端队列中最前一个元素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void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pop_back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删除双端队列中最后一个元素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void clear():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清空双端队列中最后一个元素</a:t>
            </a:r>
            <a:endParaRPr lang="zh-CN" altLang="en-US" sz="1400" b="0" i="0" dirty="0">
              <a:solidFill>
                <a:srgbClr val="362E2B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96456" y="1492472"/>
            <a:ext cx="5401056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(4)    </a:t>
            </a:r>
            <a:r>
              <a:rPr lang="zh-CN" altLang="en-US" sz="1200" dirty="0">
                <a:solidFill>
                  <a:srgbClr val="362E2B"/>
                </a:solidFill>
                <a:latin typeface="Arial" panose="020B0604020202020204" pitchFamily="34" charset="0"/>
              </a:rPr>
              <a:t>遍历函数</a:t>
            </a:r>
          </a:p>
          <a:p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reference at(</a:t>
            </a:r>
            <a:r>
              <a:rPr lang="en-US" altLang="zh-CN" sz="1200" dirty="0" err="1">
                <a:solidFill>
                  <a:srgbClr val="362E2B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362E2B"/>
                </a:solidFill>
                <a:latin typeface="Arial" panose="020B0604020202020204" pitchFamily="34" charset="0"/>
              </a:rPr>
              <a:t>pos</a:t>
            </a:r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):</a:t>
            </a:r>
            <a:r>
              <a:rPr lang="zh-CN" altLang="en-US" sz="1200" dirty="0">
                <a:solidFill>
                  <a:srgbClr val="362E2B"/>
                </a:solidFill>
                <a:latin typeface="Arial" panose="020B0604020202020204" pitchFamily="34" charset="0"/>
              </a:rPr>
              <a:t>返回</a:t>
            </a:r>
            <a:r>
              <a:rPr lang="en-US" altLang="zh-CN" sz="1200" dirty="0" err="1">
                <a:solidFill>
                  <a:srgbClr val="362E2B"/>
                </a:solidFill>
                <a:latin typeface="Arial" panose="020B0604020202020204" pitchFamily="34" charset="0"/>
              </a:rPr>
              <a:t>pos</a:t>
            </a:r>
            <a:r>
              <a:rPr lang="zh-CN" altLang="en-US" sz="1200" dirty="0">
                <a:solidFill>
                  <a:srgbClr val="362E2B"/>
                </a:solidFill>
                <a:latin typeface="Arial" panose="020B0604020202020204" pitchFamily="34" charset="0"/>
              </a:rPr>
              <a:t>位置元素的引用</a:t>
            </a:r>
          </a:p>
          <a:p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reference front():</a:t>
            </a:r>
            <a:r>
              <a:rPr lang="zh-CN" altLang="en-US" sz="1200" dirty="0">
                <a:solidFill>
                  <a:srgbClr val="362E2B"/>
                </a:solidFill>
                <a:latin typeface="Arial" panose="020B0604020202020204" pitchFamily="34" charset="0"/>
              </a:rPr>
              <a:t>返回手元素的引用</a:t>
            </a:r>
          </a:p>
          <a:p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reference back():</a:t>
            </a:r>
            <a:r>
              <a:rPr lang="zh-CN" altLang="en-US" sz="1200" dirty="0">
                <a:solidFill>
                  <a:srgbClr val="362E2B"/>
                </a:solidFill>
                <a:latin typeface="Arial" panose="020B0604020202020204" pitchFamily="34" charset="0"/>
              </a:rPr>
              <a:t>返回尾元素的引用</a:t>
            </a:r>
          </a:p>
          <a:p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iterator begin():</a:t>
            </a:r>
            <a:r>
              <a:rPr lang="zh-CN" altLang="en-US" sz="1200" dirty="0">
                <a:solidFill>
                  <a:srgbClr val="362E2B"/>
                </a:solidFill>
                <a:latin typeface="Arial" panose="020B0604020202020204" pitchFamily="34" charset="0"/>
              </a:rPr>
              <a:t>返回向量头指针，指向第一个元素</a:t>
            </a:r>
          </a:p>
          <a:p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iterator end():</a:t>
            </a:r>
            <a:r>
              <a:rPr lang="zh-CN" altLang="en-US" sz="1200" dirty="0">
                <a:solidFill>
                  <a:srgbClr val="362E2B"/>
                </a:solidFill>
                <a:latin typeface="Arial" panose="020B0604020202020204" pitchFamily="34" charset="0"/>
              </a:rPr>
              <a:t>返回指向向量中最后一个元素下一个元素的指针（不包含在向量中）</a:t>
            </a:r>
          </a:p>
          <a:p>
            <a:r>
              <a:rPr lang="en-US" altLang="zh-CN" sz="1200" dirty="0" err="1">
                <a:solidFill>
                  <a:srgbClr val="362E2B"/>
                </a:solidFill>
                <a:latin typeface="Arial" panose="020B0604020202020204" pitchFamily="34" charset="0"/>
              </a:rPr>
              <a:t>reverse_iterator</a:t>
            </a:r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362E2B"/>
                </a:solidFill>
                <a:latin typeface="Arial" panose="020B0604020202020204" pitchFamily="34" charset="0"/>
              </a:rPr>
              <a:t>rbegin</a:t>
            </a:r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():</a:t>
            </a:r>
            <a:r>
              <a:rPr lang="zh-CN" altLang="en-US" sz="1200" dirty="0">
                <a:solidFill>
                  <a:srgbClr val="362E2B"/>
                </a:solidFill>
                <a:latin typeface="Arial" panose="020B0604020202020204" pitchFamily="34" charset="0"/>
              </a:rPr>
              <a:t>反向迭代器，指向最后一个元素</a:t>
            </a:r>
          </a:p>
          <a:p>
            <a:r>
              <a:rPr lang="en-US" altLang="zh-CN" sz="1200" dirty="0" err="1">
                <a:solidFill>
                  <a:srgbClr val="362E2B"/>
                </a:solidFill>
                <a:latin typeface="Arial" panose="020B0604020202020204" pitchFamily="34" charset="0"/>
              </a:rPr>
              <a:t>reverse_iterator</a:t>
            </a:r>
            <a:r>
              <a:rPr lang="en-US" altLang="zh-CN" sz="1200" dirty="0">
                <a:solidFill>
                  <a:srgbClr val="362E2B"/>
                </a:solidFill>
                <a:latin typeface="Arial" panose="020B0604020202020204" pitchFamily="34" charset="0"/>
              </a:rPr>
              <a:t> rend():</a:t>
            </a:r>
            <a:r>
              <a:rPr lang="zh-CN" altLang="en-US" sz="1200" dirty="0">
                <a:solidFill>
                  <a:srgbClr val="362E2B"/>
                </a:solidFill>
                <a:latin typeface="Arial" panose="020B0604020202020204" pitchFamily="34" charset="0"/>
              </a:rPr>
              <a:t>反向迭代器，指向第一个元素的前一个元素</a:t>
            </a:r>
            <a:endParaRPr lang="zh-CN" altLang="en-US" sz="1200" b="0" i="0" dirty="0">
              <a:solidFill>
                <a:srgbClr val="362E2B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96456" y="3274010"/>
            <a:ext cx="5401056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(5)    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判断函数</a:t>
            </a:r>
          </a:p>
          <a:p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bool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empty()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向量是否为空，若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true,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则向量中无元素</a:t>
            </a:r>
            <a:endParaRPr lang="zh-CN" altLang="en-US" sz="1400" b="0" i="0" dirty="0">
              <a:solidFill>
                <a:srgbClr val="362E2B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96456" y="3824442"/>
            <a:ext cx="5401056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(6)    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大小函数</a:t>
            </a:r>
          </a:p>
          <a:p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size()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返回向量中元素的个数</a:t>
            </a:r>
          </a:p>
          <a:p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max_size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()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返回最大可允许的双端对了元素数量值</a:t>
            </a:r>
            <a:endParaRPr lang="zh-CN" altLang="en-US" sz="1400" b="0" i="0" dirty="0">
              <a:solidFill>
                <a:srgbClr val="362E2B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96456" y="4654106"/>
            <a:ext cx="5401056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(7)    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其他函数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void swap(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deque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&amp;):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交换两个同类型向量的数据</a:t>
            </a:r>
          </a:p>
          <a:p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void assign(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362E2B"/>
                </a:solidFill>
                <a:latin typeface="Arial" panose="020B0604020202020204" pitchFamily="34" charset="0"/>
              </a:rPr>
              <a:t>n,const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 T&amp; x):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向量中第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n</a:t>
            </a:r>
            <a:r>
              <a:rPr lang="zh-CN" altLang="en-US" sz="1400" dirty="0">
                <a:solidFill>
                  <a:srgbClr val="362E2B"/>
                </a:solidFill>
                <a:latin typeface="Arial" panose="020B0604020202020204" pitchFamily="34" charset="0"/>
              </a:rPr>
              <a:t>个元素的值设置为</a:t>
            </a:r>
            <a:r>
              <a:rPr lang="en-US" altLang="zh-CN" sz="1400" dirty="0">
                <a:solidFill>
                  <a:srgbClr val="362E2B"/>
                </a:solidFill>
                <a:latin typeface="Arial" panose="020B0604020202020204" pitchFamily="34" charset="0"/>
              </a:rPr>
              <a:t>x</a:t>
            </a:r>
            <a:endParaRPr lang="en-US" altLang="zh-CN" sz="1400" b="0" i="0" dirty="0">
              <a:solidFill>
                <a:srgbClr val="362E2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smtClean="0"/>
              <a:t>map 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map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8224" y="1534704"/>
            <a:ext cx="2795016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1   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头文件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#include   &lt;map&gt; 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268224" y="2201757"/>
            <a:ext cx="4632960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2   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定义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map&lt;string,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&gt;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或者是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typedef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   map&lt;string,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&gt;   MY_MAP;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MY_MAP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; 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268224" y="3407222"/>
            <a:ext cx="5501640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3   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插入数据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(1)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["a"]   =   1;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(2)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my_Map.insert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(map&lt;string,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&gt;::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value_type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("b",2));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(3)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my_Map.insert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(pair&lt;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string,int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&gt;("c",3));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(4)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my_Map.insert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make_pair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&lt;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string,int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&gt;("d",4));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6096000" y="1400113"/>
            <a:ext cx="6096000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4   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查找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数据和修改数据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(1)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 =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["a"];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       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["a"]   =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(2)   MY_MAP::iterator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my_Itr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       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my_Itr.find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("b");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       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 j   =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my_Itr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-&gt;second;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       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my_Itr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-&gt;second   =   j;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不过注意，键本身是不能被修改的，除非删除。 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096000" y="3350426"/>
            <a:ext cx="6096000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5   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删除数据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(1)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my_Map.erase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my_Itr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);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(2)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my_Map.erase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("c");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还是注意，第一种情况在迭代期间是不能被删除的，道理和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foreach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时不能删除元素一样。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6096000" y="4865387"/>
            <a:ext cx="6096000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6   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迭代数据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for   (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my_Itr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=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my_Map.begin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(); 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my_Itr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!=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my_Map.end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();   ++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my_Itr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)   {} 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460248" y="5361503"/>
            <a:ext cx="5501640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7   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其它方法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my_Map.size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()            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返回元素数目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my_Map.empty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()    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判断是否为空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my_Map.clear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()        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清空所有元素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 可以直接进行赋值和比较：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=,   &gt;,   &gt;=,   &lt;,   &lt;=,   !=   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等等 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418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map usage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05856" y="1344168"/>
            <a:ext cx="5328703" cy="52937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map</a:t>
            </a:r>
            <a:r>
              <a:rPr lang="zh-CN" altLang="en-US" sz="1600" dirty="0"/>
              <a:t>的基本操作函数：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C++ Maps</a:t>
            </a:r>
            <a:r>
              <a:rPr lang="zh-CN" altLang="en-US" sz="1600" dirty="0"/>
              <a:t>是一种关联式容器，包含“关键字</a:t>
            </a:r>
            <a:r>
              <a:rPr lang="en-US" altLang="zh-CN" sz="1600" dirty="0"/>
              <a:t>/</a:t>
            </a:r>
            <a:r>
              <a:rPr lang="zh-CN" altLang="en-US" sz="1600" dirty="0"/>
              <a:t>值”对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begin()          </a:t>
            </a:r>
            <a:r>
              <a:rPr lang="zh-CN" altLang="en-US" sz="1600" dirty="0"/>
              <a:t>返回指向</a:t>
            </a:r>
            <a:r>
              <a:rPr lang="en-US" altLang="zh-CN" sz="1600" dirty="0"/>
              <a:t>map</a:t>
            </a:r>
            <a:r>
              <a:rPr lang="zh-CN" altLang="en-US" sz="1600" dirty="0"/>
              <a:t>头部的迭代器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clear(</a:t>
            </a:r>
            <a:r>
              <a:rPr lang="zh-CN" altLang="en-US" sz="1600" dirty="0"/>
              <a:t>）         删除所有元素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count()          </a:t>
            </a:r>
            <a:r>
              <a:rPr lang="zh-CN" altLang="en-US" sz="1600" dirty="0"/>
              <a:t>返回指定元素出现的次数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empty()          </a:t>
            </a:r>
            <a:r>
              <a:rPr lang="zh-CN" altLang="en-US" sz="1600" dirty="0"/>
              <a:t>如果</a:t>
            </a:r>
            <a:r>
              <a:rPr lang="en-US" altLang="zh-CN" sz="1600" dirty="0"/>
              <a:t>map</a:t>
            </a:r>
            <a:r>
              <a:rPr lang="zh-CN" altLang="en-US" sz="1600" dirty="0"/>
              <a:t>为空则返回</a:t>
            </a:r>
            <a:r>
              <a:rPr lang="en-US" altLang="zh-CN" sz="1600" dirty="0"/>
              <a:t>true</a:t>
            </a:r>
          </a:p>
          <a:p>
            <a:r>
              <a:rPr lang="en-US" altLang="zh-CN" sz="1600" dirty="0"/>
              <a:t>      end()            </a:t>
            </a:r>
            <a:r>
              <a:rPr lang="zh-CN" altLang="en-US" sz="1600" dirty="0"/>
              <a:t>返回指向</a:t>
            </a:r>
            <a:r>
              <a:rPr lang="en-US" altLang="zh-CN" sz="1600" dirty="0"/>
              <a:t>map</a:t>
            </a:r>
            <a:r>
              <a:rPr lang="zh-CN" altLang="en-US" sz="1600" dirty="0"/>
              <a:t>末尾的迭代器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 err="1"/>
              <a:t>equal_range</a:t>
            </a:r>
            <a:r>
              <a:rPr lang="en-US" altLang="zh-CN" sz="1600" dirty="0"/>
              <a:t>()    </a:t>
            </a:r>
            <a:r>
              <a:rPr lang="zh-CN" altLang="en-US" sz="1600" dirty="0"/>
              <a:t>返回特殊条目的迭代器对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erase()          </a:t>
            </a:r>
            <a:r>
              <a:rPr lang="zh-CN" altLang="en-US" sz="1600" dirty="0"/>
              <a:t>删除一个元素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find()           </a:t>
            </a:r>
            <a:r>
              <a:rPr lang="zh-CN" altLang="en-US" sz="1600" dirty="0"/>
              <a:t>查找一个元素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 err="1"/>
              <a:t>get_allocator</a:t>
            </a:r>
            <a:r>
              <a:rPr lang="en-US" altLang="zh-CN" sz="1600" dirty="0"/>
              <a:t>()  </a:t>
            </a:r>
            <a:r>
              <a:rPr lang="zh-CN" altLang="en-US" sz="1600" dirty="0"/>
              <a:t>返回</a:t>
            </a:r>
            <a:r>
              <a:rPr lang="en-US" altLang="zh-CN" sz="1600" dirty="0"/>
              <a:t>map</a:t>
            </a:r>
            <a:r>
              <a:rPr lang="zh-CN" altLang="en-US" sz="1600" dirty="0"/>
              <a:t>的配置器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insert()         </a:t>
            </a:r>
            <a:r>
              <a:rPr lang="zh-CN" altLang="en-US" sz="1600" dirty="0"/>
              <a:t>插入元素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 err="1"/>
              <a:t>key_comp</a:t>
            </a:r>
            <a:r>
              <a:rPr lang="en-US" altLang="zh-CN" sz="1600" dirty="0"/>
              <a:t>()       </a:t>
            </a:r>
            <a:r>
              <a:rPr lang="zh-CN" altLang="en-US" sz="1600" dirty="0"/>
              <a:t>返回比较元素</a:t>
            </a:r>
            <a:r>
              <a:rPr lang="en-US" altLang="zh-CN" sz="1600" dirty="0"/>
              <a:t>key</a:t>
            </a:r>
            <a:r>
              <a:rPr lang="zh-CN" altLang="en-US" sz="1600" dirty="0"/>
              <a:t>的函数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 err="1"/>
              <a:t>lower_bound</a:t>
            </a:r>
            <a:r>
              <a:rPr lang="en-US" altLang="zh-CN" sz="1600" dirty="0"/>
              <a:t>()    </a:t>
            </a:r>
            <a:r>
              <a:rPr lang="zh-CN" altLang="en-US" sz="1600" dirty="0"/>
              <a:t>返回键值</a:t>
            </a:r>
            <a:r>
              <a:rPr lang="en-US" altLang="zh-CN" sz="1600" dirty="0"/>
              <a:t>&gt;=</a:t>
            </a:r>
            <a:r>
              <a:rPr lang="zh-CN" altLang="en-US" sz="1600" dirty="0"/>
              <a:t>给定元素的第一个位置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 err="1"/>
              <a:t>max_size</a:t>
            </a:r>
            <a:r>
              <a:rPr lang="en-US" altLang="zh-CN" sz="1600" dirty="0"/>
              <a:t>()       </a:t>
            </a:r>
            <a:r>
              <a:rPr lang="zh-CN" altLang="en-US" sz="1600" dirty="0"/>
              <a:t>返回可以容纳的最大元素个数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 err="1"/>
              <a:t>rbegin</a:t>
            </a:r>
            <a:r>
              <a:rPr lang="en-US" altLang="zh-CN" sz="1600" dirty="0"/>
              <a:t>()         </a:t>
            </a:r>
            <a:r>
              <a:rPr lang="zh-CN" altLang="en-US" sz="1600" dirty="0"/>
              <a:t>返回一个指向</a:t>
            </a:r>
            <a:r>
              <a:rPr lang="en-US" altLang="zh-CN" sz="1600" dirty="0"/>
              <a:t>map</a:t>
            </a:r>
            <a:r>
              <a:rPr lang="zh-CN" altLang="en-US" sz="1600" dirty="0"/>
              <a:t>尾部的逆向迭代器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rend()           </a:t>
            </a:r>
            <a:r>
              <a:rPr lang="zh-CN" altLang="en-US" sz="1600" dirty="0"/>
              <a:t>返回一个指向</a:t>
            </a:r>
            <a:r>
              <a:rPr lang="en-US" altLang="zh-CN" sz="1600" dirty="0"/>
              <a:t>map</a:t>
            </a:r>
            <a:r>
              <a:rPr lang="zh-CN" altLang="en-US" sz="1600" dirty="0"/>
              <a:t>头部的逆向迭代器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size()           </a:t>
            </a:r>
            <a:r>
              <a:rPr lang="zh-CN" altLang="en-US" sz="1600" dirty="0"/>
              <a:t>返回</a:t>
            </a:r>
            <a:r>
              <a:rPr lang="en-US" altLang="zh-CN" sz="1600" dirty="0"/>
              <a:t>map</a:t>
            </a:r>
            <a:r>
              <a:rPr lang="zh-CN" altLang="en-US" sz="1600" dirty="0"/>
              <a:t>中元素的个数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swap()            </a:t>
            </a:r>
            <a:r>
              <a:rPr lang="zh-CN" altLang="en-US" sz="1600" dirty="0"/>
              <a:t>交换两个</a:t>
            </a:r>
            <a:r>
              <a:rPr lang="en-US" altLang="zh-CN" sz="1600" dirty="0"/>
              <a:t>map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upper_bound</a:t>
            </a:r>
            <a:r>
              <a:rPr lang="en-US" altLang="zh-CN" sz="1600" dirty="0"/>
              <a:t>()     </a:t>
            </a:r>
            <a:r>
              <a:rPr lang="zh-CN" altLang="en-US" sz="1600" dirty="0"/>
              <a:t>返回键值</a:t>
            </a:r>
            <a:r>
              <a:rPr lang="en-US" altLang="zh-CN" sz="1600" dirty="0"/>
              <a:t>&gt;</a:t>
            </a:r>
            <a:r>
              <a:rPr lang="zh-CN" altLang="en-US" sz="1600" dirty="0"/>
              <a:t>给定元素的第一个位置</a:t>
            </a:r>
          </a:p>
          <a:p>
            <a:r>
              <a:rPr lang="zh-CN" altLang="en-US" sz="1600" dirty="0"/>
              <a:t>      </a:t>
            </a:r>
            <a:r>
              <a:rPr lang="en-US" altLang="zh-CN" sz="1600" dirty="0" err="1"/>
              <a:t>value_comp</a:t>
            </a:r>
            <a:r>
              <a:rPr lang="en-US" altLang="zh-CN" sz="1600" dirty="0"/>
              <a:t>()      </a:t>
            </a:r>
            <a:r>
              <a:rPr lang="zh-CN" altLang="en-US" sz="1600" dirty="0"/>
              <a:t>返回比较元素</a:t>
            </a:r>
            <a:r>
              <a:rPr lang="en-US" altLang="zh-CN" sz="1600" dirty="0"/>
              <a:t>value</a:t>
            </a:r>
            <a:r>
              <a:rPr lang="zh-CN" altLang="en-US" sz="1600" dirty="0"/>
              <a:t>的函数</a:t>
            </a:r>
          </a:p>
        </p:txBody>
      </p:sp>
      <p:sp>
        <p:nvSpPr>
          <p:cNvPr id="8" name="矩形 7"/>
          <p:cNvSpPr/>
          <p:nvPr/>
        </p:nvSpPr>
        <p:spPr>
          <a:xfrm>
            <a:off x="313944" y="1905000"/>
            <a:ext cx="492185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6464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Map</a:t>
            </a:r>
            <a:r>
              <a:rPr lang="zh-CN" altLang="en-US" dirty="0">
                <a:solidFill>
                  <a:srgbClr val="46464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中的元素是</a:t>
            </a:r>
            <a:r>
              <a:rPr lang="zh-CN" altLang="en-US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自动按</a:t>
            </a:r>
            <a:r>
              <a:rPr lang="en-US" altLang="zh-CN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key</a:t>
            </a:r>
            <a:r>
              <a:rPr lang="zh-CN" altLang="en-US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升序排序</a:t>
            </a:r>
            <a:r>
              <a:rPr lang="en-US" altLang="zh-CN" dirty="0">
                <a:solidFill>
                  <a:srgbClr val="46464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dirty="0">
                <a:solidFill>
                  <a:srgbClr val="46464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所以不能对</a:t>
            </a:r>
            <a:r>
              <a:rPr lang="en-US" altLang="zh-CN" dirty="0">
                <a:solidFill>
                  <a:srgbClr val="46464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map</a:t>
            </a:r>
            <a:r>
              <a:rPr lang="zh-CN" altLang="en-US" dirty="0">
                <a:solidFill>
                  <a:srgbClr val="46464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用</a:t>
            </a:r>
            <a:r>
              <a:rPr lang="en-US" altLang="zh-CN" dirty="0">
                <a:solidFill>
                  <a:srgbClr val="46464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sort</a:t>
            </a:r>
            <a:r>
              <a:rPr lang="zh-CN" altLang="en-US" dirty="0">
                <a:solidFill>
                  <a:srgbClr val="46464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函数：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8242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 smtClean="0"/>
              <a:t>multimap</a:t>
            </a:r>
            <a:r>
              <a:rPr lang="en-US" altLang="zh-CN" dirty="0" smtClean="0"/>
              <a:t> </a:t>
            </a:r>
            <a:r>
              <a:rPr lang="en-US" altLang="zh-CN" dirty="0"/>
              <a:t>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9912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multimap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1648" y="1264555"/>
            <a:ext cx="5483352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multimap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容器，它与 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map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类似，所不同的是它允许重复键。这个属性使得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multimap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比预想的要更有用：比如在电话簿中相同的人可以有两个以上电话号码，文件系统中可以将多个</a:t>
            </a:r>
            <a:r>
              <a:rPr lang="zh-CN" altLang="en-US" sz="1400" u="sng" dirty="0">
                <a:solidFill>
                  <a:srgbClr val="336699"/>
                </a:solidFill>
                <a:latin typeface="Arial" panose="020B0604020202020204" pitchFamily="34" charset="0"/>
                <a:hlinkClick r:id="rId2"/>
              </a:rPr>
              <a:t>符号链接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映射到相同的物理文件，或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DNS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服务器可以将几个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URLs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映射到相同的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地址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231648" y="2336399"/>
            <a:ext cx="5483352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在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multimap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中能存储重复键的能力大大地影响它的接口和使用。那么如何创建非唯一键的关联容器呢？答案是使用在 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&lt;map&gt;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库中定义的 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multimap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容器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6394704" y="1264555"/>
            <a:ext cx="5565648" cy="5016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常见函数：</a:t>
            </a:r>
            <a:endParaRPr lang="en-US" altLang="zh-CN" sz="16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begin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返回指向第一个元素的迭代</a:t>
            </a:r>
            <a:r>
              <a:rPr lang="zh-CN" altLang="en-US" sz="16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器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clear()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删除所有元素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count()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返回一个元素出现的次数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empty()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multimap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为空则返回真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返回一个指向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multimap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末尾的迭代器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equal_range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返回指向元素的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key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为指定值的迭代器对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erase()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删除元素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find()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查找元素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get_allocator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multimap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的配置器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insert()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插入元素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key_comp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返回比较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key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的函数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lower_bound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返回键值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&gt;=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给定元素的第一个位置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max_size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返回可以容纳的最大元素个数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rbegin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返回一个指向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mulitmap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尾部的逆向迭代器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rend()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返回一个指向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multimap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头部的逆向迭代器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size()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multimap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中元素的个数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swap()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交换两个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multimaps</a:t>
            </a:r>
            <a:endParaRPr lang="en-US" altLang="zh-CN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upper_bound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返回键值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给定元素的第一个位置</a:t>
            </a:r>
            <a:endParaRPr lang="zh-CN" altLang="en-US" sz="1600" dirty="0">
              <a:solidFill>
                <a:srgbClr val="000000"/>
              </a:solidFill>
              <a:latin typeface="宋体 Arial Narrow HELVETICA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value_comp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返回比较元素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value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的函数</a:t>
            </a:r>
            <a:endParaRPr lang="zh-CN" altLang="en-US" sz="1600" b="0" i="0" dirty="0">
              <a:solidFill>
                <a:srgbClr val="000000"/>
              </a:solidFill>
              <a:effectLst/>
              <a:latin typeface="宋体 Arial Narrow HELVETIC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1648" y="3139049"/>
            <a:ext cx="5483352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与 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map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不同，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multimap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可以包含重复键。这就带来一个问题：重载下标操作符如何返回相同键的多个关联值</a:t>
            </a:r>
            <a:r>
              <a:rPr lang="zh-CN" alt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？</a:t>
            </a:r>
            <a:r>
              <a:rPr lang="zh-CN" altLang="en-US" sz="1400" u="sng" dirty="0">
                <a:hlinkClick r:id="rId3"/>
              </a:rPr>
              <a:t>标准库</a:t>
            </a:r>
            <a:r>
              <a:rPr lang="zh-CN" altLang="en-US" sz="1400" dirty="0"/>
              <a:t>设计者的解决这个问题方法是从 </a:t>
            </a:r>
            <a:r>
              <a:rPr lang="en-US" altLang="zh-CN" sz="1400" dirty="0" err="1"/>
              <a:t>multimap</a:t>
            </a:r>
            <a:r>
              <a:rPr lang="en-US" altLang="zh-CN" sz="1400" dirty="0"/>
              <a:t> </a:t>
            </a:r>
            <a:r>
              <a:rPr lang="zh-CN" altLang="en-US" sz="1400" dirty="0"/>
              <a:t>中去掉下标操作符。因此，需要用不同的方法来插入和获取元素以及和进行错误处理。</a:t>
            </a:r>
          </a:p>
        </p:txBody>
      </p:sp>
    </p:spTree>
    <p:extLst>
      <p:ext uri="{BB962C8B-B14F-4D97-AF65-F5344CB8AC3E}">
        <p14:creationId xmlns:p14="http://schemas.microsoft.com/office/powerpoint/2010/main" val="31178140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smtClean="0"/>
              <a:t>set 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2278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773" y="130334"/>
            <a:ext cx="8911687" cy="1280890"/>
          </a:xfrm>
        </p:spPr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set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24256" y="2555623"/>
            <a:ext cx="4395216" cy="36933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b="1" dirty="0">
                <a:solidFill>
                  <a:srgbClr val="444444"/>
                </a:solidFill>
                <a:latin typeface="Arial" panose="020B0604020202020204" pitchFamily="34" charset="0"/>
              </a:rPr>
              <a:t>集合容器</a:t>
            </a:r>
            <a:r>
              <a:rPr lang="zh-CN" altLang="en-US" dirty="0">
                <a:solidFill>
                  <a:srgbClr val="444444"/>
                </a:solidFill>
                <a:latin typeface="Arial" panose="020B0604020202020204" pitchFamily="34" charset="0"/>
              </a:rPr>
              <a:t>：实现了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红黑树的平衡二叉检索树的数据结构</a:t>
            </a:r>
            <a:r>
              <a:rPr lang="zh-CN" altLang="en-US" dirty="0">
                <a:solidFill>
                  <a:srgbClr val="444444"/>
                </a:solidFill>
                <a:latin typeface="Arial" panose="020B0604020202020204" pitchFamily="34" charset="0"/>
              </a:rPr>
              <a:t>，插入元素时，它会自动调整二叉树的排列，把元素放到适当的位置，以保证每个子树根节点键值大于左子树所有节点的键值，小于右子树所有节点的键值；另外，还得保证根节点左子树的高度与右子树高度相等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solidFill>
                  <a:srgbClr val="444444"/>
                </a:solidFill>
                <a:latin typeface="Arial" panose="020B0604020202020204" pitchFamily="34" charset="0"/>
              </a:rPr>
              <a:t>平衡二叉检索树使用中序遍历算法，检索效率高于</a:t>
            </a:r>
            <a:r>
              <a:rPr lang="en-US" altLang="zh-CN" dirty="0">
                <a:solidFill>
                  <a:srgbClr val="444444"/>
                </a:solidFill>
                <a:latin typeface="Arial" panose="020B0604020202020204" pitchFamily="34" charset="0"/>
              </a:rPr>
              <a:t>vector</a:t>
            </a:r>
            <a:r>
              <a:rPr lang="zh-CN" altLang="en-US" dirty="0">
                <a:solidFill>
                  <a:srgbClr val="444444"/>
                </a:solidFill>
                <a:latin typeface="Arial" panose="020B0604020202020204" pitchFamily="34" charset="0"/>
              </a:rPr>
              <a:t>、</a:t>
            </a:r>
            <a:r>
              <a:rPr lang="en-US" altLang="zh-CN" dirty="0" err="1">
                <a:solidFill>
                  <a:srgbClr val="444444"/>
                </a:solidFill>
                <a:latin typeface="Arial" panose="020B0604020202020204" pitchFamily="34" charset="0"/>
              </a:rPr>
              <a:t>deque</a:t>
            </a:r>
            <a:r>
              <a:rPr lang="zh-CN" altLang="en-US" dirty="0">
                <a:solidFill>
                  <a:srgbClr val="444444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rgbClr val="444444"/>
                </a:solidFill>
                <a:latin typeface="Arial" panose="020B0604020202020204" pitchFamily="34" charset="0"/>
              </a:rPr>
              <a:t>list</a:t>
            </a:r>
            <a:r>
              <a:rPr lang="zh-CN" altLang="en-US" dirty="0">
                <a:solidFill>
                  <a:srgbClr val="444444"/>
                </a:solidFill>
                <a:latin typeface="Arial" panose="020B0604020202020204" pitchFamily="34" charset="0"/>
              </a:rPr>
              <a:t>等容器，另外使用中序遍历可将键值按照从小到大遍历出来。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构造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set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集合主要目的是为了快速检索，不可直接去修改键值</a:t>
            </a:r>
            <a:r>
              <a:rPr lang="zh-CN" altLang="en-US" dirty="0">
                <a:solidFill>
                  <a:srgbClr val="444444"/>
                </a:solidFill>
                <a:latin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64936" y="554426"/>
            <a:ext cx="6096000" cy="6124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CN" altLang="en-US" sz="1400" dirty="0" smtClean="0">
                <a:solidFill>
                  <a:srgbClr val="444444"/>
                </a:solidFill>
                <a:latin typeface="Arial" panose="020B0604020202020204" pitchFamily="34" charset="0"/>
              </a:rPr>
              <a:t>常见用法：</a:t>
            </a:r>
            <a:endParaRPr lang="en-US" altLang="zh-CN" sz="1400" dirty="0" smtClean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rgbClr val="444444"/>
                </a:solidFill>
                <a:latin typeface="Arial" panose="020B0604020202020204" pitchFamily="34" charset="0"/>
              </a:rPr>
              <a:t>begin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()     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　　 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返回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容器的第一个元素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end() 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　　　　 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返回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容器的最后一个元素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clear()   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　　     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删除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容器中的所有的元素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empty() 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　　　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判断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容器是否为空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max_size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() 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　 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返回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容器可能包含的元素最大个数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size() 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　　　　 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返回当前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容器中的元素个数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rbegin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　　　　 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返回的值和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end()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相同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rend()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　　　　 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返回的值和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rbegin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()</a:t>
            </a:r>
            <a:r>
              <a:rPr lang="zh-CN" altLang="en-US" sz="1400" dirty="0" smtClean="0">
                <a:solidFill>
                  <a:srgbClr val="444444"/>
                </a:solidFill>
                <a:latin typeface="Arial" panose="020B0604020202020204" pitchFamily="34" charset="0"/>
              </a:rPr>
              <a:t>相同</a:t>
            </a:r>
            <a:endParaRPr lang="en-US" altLang="zh-CN" sz="1400" dirty="0" smtClean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count()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 用来查找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中某个某个键值出现的次数。这个函数在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并不是很实用，因为一个键值在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只可能出现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0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或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次，这样就变成了判断某一键值是否在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出现过了</a:t>
            </a:r>
            <a:endParaRPr lang="en-US" altLang="zh-CN" sz="1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equal_range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()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 ，返回一对定位器，分别表示第一个大于或等于给定关键值的元素和 第一个大于给定关键值的元素，这个返回值是一个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pair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类型，如果这一对定位器中哪个返回失败，就会等于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end()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的值。具体这个有什么用途我还没遇到过</a:t>
            </a:r>
            <a:endParaRPr lang="en-US" altLang="zh-CN" sz="1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erase(iterator)  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删除定位器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iterator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指向的值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erase(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first,second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),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删除定位器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first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second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之间的值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erase(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),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删除键值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的值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find()  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，返回给定值值得定位器，如果没找到则返回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end()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insert(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); 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将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插入到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中 ，返回值是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pair&lt;set&lt;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&gt;::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iterator,bool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&gt;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bool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标志着插入是否成功，而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iterator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代表插入的位置，若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已经在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中，则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iterator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表示的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在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中的位置。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inset(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first,second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);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将定位器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first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到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second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之间的元素插入到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set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中，返回值是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void.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lower_bound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) 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，返回第一个大于等于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的定位器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upper_bound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en-US" altLang="zh-CN" sz="1400" dirty="0">
                <a:solidFill>
                  <a:srgbClr val="444444"/>
                </a:solidFill>
                <a:latin typeface="Arial" panose="020B0604020202020204" pitchFamily="34" charset="0"/>
              </a:rPr>
              <a:t>)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，返回最后一个大于等于</a:t>
            </a:r>
            <a:r>
              <a:rPr lang="en-US" altLang="zh-CN" sz="1400" dirty="0" err="1">
                <a:solidFill>
                  <a:srgbClr val="444444"/>
                </a:solidFill>
                <a:latin typeface="Arial" panose="020B0604020202020204" pitchFamily="34" charset="0"/>
              </a:rPr>
              <a:t>key_value</a:t>
            </a:r>
            <a:r>
              <a:rPr lang="zh-CN" altLang="en-US" sz="1400" dirty="0">
                <a:solidFill>
                  <a:srgbClr val="444444"/>
                </a:solidFill>
                <a:latin typeface="Arial" panose="020B0604020202020204" pitchFamily="34" charset="0"/>
              </a:rPr>
              <a:t>的</a:t>
            </a:r>
            <a:r>
              <a:rPr lang="zh-CN" altLang="en-US" sz="1400" dirty="0" smtClean="0">
                <a:solidFill>
                  <a:srgbClr val="444444"/>
                </a:solidFill>
                <a:latin typeface="Arial" panose="020B0604020202020204" pitchFamily="34" charset="0"/>
              </a:rPr>
              <a:t>定位器</a:t>
            </a:r>
            <a:endParaRPr lang="zh-CN" altLang="en-US" sz="1400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1950" y="1798757"/>
            <a:ext cx="184698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#include &lt;set&gt;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838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 smtClean="0"/>
              <a:t>multiset</a:t>
            </a:r>
            <a:r>
              <a:rPr lang="en-US" altLang="zh-CN" dirty="0" smtClean="0"/>
              <a:t> 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77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--Vector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069432"/>
            <a:ext cx="8915400" cy="461050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vector template class is similar to the string </a:t>
            </a:r>
            <a:r>
              <a:rPr lang="en-US" altLang="zh-CN" dirty="0" smtClean="0"/>
              <a:t>class</a:t>
            </a:r>
          </a:p>
          <a:p>
            <a:r>
              <a:rPr lang="en-US" altLang="zh-CN" dirty="0"/>
              <a:t>To use </a:t>
            </a:r>
            <a:r>
              <a:rPr lang="en-US" altLang="zh-CN" dirty="0" smtClean="0"/>
              <a:t>vector class</a:t>
            </a:r>
            <a:r>
              <a:rPr lang="en-US" altLang="zh-CN" dirty="0"/>
              <a:t>, you should:</a:t>
            </a:r>
          </a:p>
          <a:p>
            <a:pPr lvl="1"/>
            <a:r>
              <a:rPr lang="en-US" altLang="zh-CN" dirty="0"/>
              <a:t>#include </a:t>
            </a:r>
            <a:r>
              <a:rPr lang="en-US" altLang="zh-CN" dirty="0" smtClean="0"/>
              <a:t>&lt;vector&gt;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using namespace </a:t>
            </a:r>
            <a:r>
              <a:rPr lang="en-US" altLang="zh-CN" dirty="0" err="1"/>
              <a:t>std</a:t>
            </a:r>
            <a:r>
              <a:rPr lang="en-US" altLang="zh-CN" dirty="0"/>
              <a:t>; 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Delare</a:t>
            </a:r>
            <a:r>
              <a:rPr lang="en-US" altLang="zh-CN" dirty="0" smtClean="0"/>
              <a:t> a vector object:</a:t>
            </a:r>
          </a:p>
          <a:p>
            <a:pPr lvl="1"/>
            <a:r>
              <a:rPr lang="en-US" altLang="zh-CN" dirty="0"/>
              <a:t>vector&lt;</a:t>
            </a:r>
            <a:r>
              <a:rPr lang="en-US" altLang="zh-CN" dirty="0" err="1"/>
              <a:t>typeName</a:t>
            </a:r>
            <a:r>
              <a:rPr lang="en-US" altLang="zh-CN" dirty="0"/>
              <a:t>&gt; </a:t>
            </a:r>
            <a:r>
              <a:rPr lang="en-US" altLang="zh-CN" dirty="0" err="1"/>
              <a:t>vt</a:t>
            </a:r>
            <a:r>
              <a:rPr lang="en-US" altLang="zh-CN" dirty="0"/>
              <a:t>(</a:t>
            </a:r>
            <a:r>
              <a:rPr lang="en-US" altLang="zh-CN" dirty="0" err="1"/>
              <a:t>n_elem</a:t>
            </a:r>
            <a:r>
              <a:rPr lang="en-US" altLang="zh-CN" dirty="0" smtClean="0"/>
              <a:t>); //a general way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The parameter </a:t>
            </a:r>
            <a:r>
              <a:rPr lang="en-US" altLang="zh-CN" dirty="0" err="1"/>
              <a:t>n_elem</a:t>
            </a:r>
            <a:r>
              <a:rPr lang="en-US" altLang="zh-CN" dirty="0"/>
              <a:t> can be an integer constant or an integer variable. </a:t>
            </a:r>
            <a:endParaRPr lang="en-US" altLang="zh-CN" dirty="0" smtClean="0"/>
          </a:p>
          <a:p>
            <a:pPr lvl="1"/>
            <a:r>
              <a:rPr lang="en-US" altLang="zh-CN" dirty="0"/>
              <a:t>vector&lt;</a:t>
            </a:r>
            <a:r>
              <a:rPr lang="en-US" altLang="zh-CN" dirty="0" err="1"/>
              <a:t>int</a:t>
            </a:r>
            <a:r>
              <a:rPr lang="en-US" altLang="zh-CN" dirty="0"/>
              <a:t>&gt; vi; // create a zero-size array of </a:t>
            </a:r>
            <a:r>
              <a:rPr lang="en-US" altLang="zh-CN" dirty="0" err="1" smtClean="0"/>
              <a:t>int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vector&lt;double&gt; </a:t>
            </a:r>
            <a:r>
              <a:rPr lang="en-US" altLang="zh-CN" dirty="0" err="1"/>
              <a:t>vd</a:t>
            </a:r>
            <a:r>
              <a:rPr lang="en-US" altLang="zh-CN" dirty="0"/>
              <a:t>(n); // create an array of n doubles </a:t>
            </a:r>
          </a:p>
          <a:p>
            <a:r>
              <a:rPr lang="en-US" altLang="zh-CN" dirty="0"/>
              <a:t>The </a:t>
            </a:r>
            <a:r>
              <a:rPr lang="en-US" altLang="zh-CN" b="1" dirty="0"/>
              <a:t>vector</a:t>
            </a:r>
            <a:r>
              <a:rPr lang="en-US" altLang="zh-CN" dirty="0"/>
              <a:t> class has </a:t>
            </a:r>
            <a:r>
              <a:rPr lang="en-US" altLang="zh-CN" b="1" dirty="0"/>
              <a:t>more capabilities </a:t>
            </a:r>
            <a:r>
              <a:rPr lang="en-US" altLang="zh-CN" dirty="0"/>
              <a:t>than the built-in array type, but this comes at </a:t>
            </a:r>
            <a:r>
              <a:rPr lang="en-US" altLang="zh-CN" dirty="0" smtClean="0"/>
              <a:t>a cost </a:t>
            </a:r>
            <a:r>
              <a:rPr lang="en-US" altLang="zh-CN" dirty="0"/>
              <a:t>of slightly </a:t>
            </a:r>
            <a:r>
              <a:rPr lang="en-US" altLang="zh-CN" b="1" dirty="0"/>
              <a:t>less efficiency</a:t>
            </a:r>
            <a:r>
              <a:rPr lang="en-US" altLang="zh-CN" dirty="0"/>
              <a:t>. If all you need is a fixed-size array, it could be </a:t>
            </a:r>
            <a:r>
              <a:rPr lang="en-US" altLang="zh-CN" dirty="0" smtClean="0"/>
              <a:t>advantageous to </a:t>
            </a:r>
            <a:r>
              <a:rPr lang="en-US" altLang="zh-CN" dirty="0"/>
              <a:t>use the built-in type.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1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multiset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7640" y="1304835"/>
            <a:ext cx="6096000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400" dirty="0" err="1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cpp</a:t>
            </a:r>
            <a:r>
              <a:rPr lang="zh-CN" altLang="en-US" sz="1400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语言中，</a:t>
            </a:r>
            <a:r>
              <a:rPr lang="en-US" altLang="zh-CN" sz="1400" dirty="0" err="1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multiset</a:t>
            </a:r>
            <a:r>
              <a:rPr lang="zh-CN" altLang="en-US" sz="1400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1400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&lt;set&gt;</a:t>
            </a:r>
            <a:r>
              <a:rPr lang="zh-CN" altLang="en-US" sz="1400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库中一个非常有用的类型，它可以看成一个序列，插入一个数，删除一个数都能够在</a:t>
            </a:r>
            <a:r>
              <a:rPr lang="en-US" altLang="zh-CN" sz="1400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</a:t>
            </a:r>
            <a:r>
              <a:rPr lang="en-US" altLang="zh-CN" sz="1400" dirty="0" err="1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logn</a:t>
            </a:r>
            <a:r>
              <a:rPr lang="en-US" altLang="zh-CN" sz="1400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的时间内完成，而且他能时刻保证序列中的数是有序的，而且序列中可以存在重复的数。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167640" y="2215724"/>
            <a:ext cx="6096000" cy="31085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Constructor and Destructor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/>
            </a:r>
            <a:b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 c: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创建一个空的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或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容器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 c(op):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创建一个空的使用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op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作为排序法则的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或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容器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 c1(c2):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创建一个已存在的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或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容器的复制品，容器的类型和所有元素一同复制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 c(beg, end):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创建一个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或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容器，并且以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[beg, end)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范围中的元素进行初始化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 c(beg, end, op):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创建一个使用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op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作为排序法则的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或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容器，并且以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[beg, end)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范围中的元素进行初始化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c.~set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容器的析构函数，销毁所有的元素，释放所有的分配内存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上面的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可以是下面几种形式：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以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less&lt;&gt;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为排序法则的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set: </a:t>
            </a:r>
            <a:r>
              <a:rPr lang="zh-CN" altLang="en-US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以</a:t>
            </a:r>
            <a:r>
              <a:rPr lang="en-US" altLang="zh-CN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op</a:t>
            </a:r>
            <a:r>
              <a:rPr lang="zh-CN" altLang="en-US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为排序法则的</a:t>
            </a:r>
            <a:r>
              <a:rPr lang="en-US" altLang="zh-CN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endParaRPr lang="en-US" altLang="zh-CN" sz="1400" dirty="0">
              <a:solidFill>
                <a:srgbClr val="454545"/>
              </a:solidFill>
              <a:latin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以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less&lt;&gt;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为排序法则的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endParaRPr lang="en-US" altLang="zh-CN" sz="1400" dirty="0">
              <a:solidFill>
                <a:srgbClr val="454545"/>
              </a:solidFill>
              <a:latin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en-US" altLang="zh-CN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: </a:t>
            </a:r>
            <a:r>
              <a:rPr lang="zh-CN" altLang="en-US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以</a:t>
            </a:r>
            <a:r>
              <a:rPr lang="en-US" altLang="zh-CN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op</a:t>
            </a:r>
            <a:r>
              <a:rPr lang="zh-CN" altLang="en-US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为排序法则的</a:t>
            </a:r>
            <a:r>
              <a:rPr lang="en-US" altLang="zh-CN" sz="1400" b="1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endParaRPr lang="en-US" altLang="zh-CN" sz="1400" b="0" i="0" dirty="0">
              <a:solidFill>
                <a:srgbClr val="454545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7640" y="5406104"/>
            <a:ext cx="6096000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Size and Comparing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和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容器同样提供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size(), empty(), 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max_size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()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三个关于查询元素数目的接口，提供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==, !=, &lt;, &lt;=, &gt;, &gt;=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等比较操作符。但值得注意的是比较操作符只针对相同类型的容器，元素类型和排序法则类型都必须相同。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6422136" y="1307782"/>
            <a:ext cx="5769864" cy="2677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Special Search Operations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/>
            </a:r>
            <a:b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和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容器的内部结构对于元素的查找提供了优化空间，所以它们提供了一些特殊的查找接口，这些查找操作通常要比同名的通用算法高效，所以在相同的条件下应该优先使用这些接口。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count(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返回容器中值等于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的元素数目。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find(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返回容器中值等于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的第一个元素的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iterator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位置；如果没有匹配元素，则返回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end()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lower_bound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返回容器中第一个值大于或等于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的元素的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iterator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upper_bound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返回容器中第一个值大于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的元素的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iterator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equal_range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返回容器中值等于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的所有元素的范围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[beg, end)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组成的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pair&lt;beg, end&gt;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。</a:t>
            </a:r>
            <a:endParaRPr lang="zh-CN" altLang="en-US" sz="1400" b="0" i="0" dirty="0">
              <a:solidFill>
                <a:srgbClr val="454545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12992" y="4021109"/>
            <a:ext cx="5779008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454545"/>
                </a:solidFill>
                <a:latin typeface="tahoma" panose="020B0604030504040204" pitchFamily="34" charset="0"/>
              </a:rPr>
              <a:t>Assignment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/>
            </a:r>
            <a:b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和</a:t>
            </a:r>
            <a:r>
              <a:rPr lang="en-US" altLang="zh-CN" sz="14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容器只提供最基本的赋值操作：</a:t>
            </a:r>
            <a:b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</a:b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c1 = c2: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把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c2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的所有元素复制到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c1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中，同时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c1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原有的元素被销毁。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c1.swap(c2):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交换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c1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和</a:t>
            </a: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c2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的元素。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54545"/>
                </a:solidFill>
                <a:latin typeface="tahoma" panose="020B0604030504040204" pitchFamily="34" charset="0"/>
              </a:rPr>
              <a:t>swap(c1, c2): </a:t>
            </a:r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同上，只不过这是一个通用算法。</a:t>
            </a:r>
          </a:p>
          <a:p>
            <a:r>
              <a:rPr lang="zh-CN" altLang="en-US" sz="1400" dirty="0">
                <a:solidFill>
                  <a:srgbClr val="454545"/>
                </a:solidFill>
                <a:latin typeface="tahoma" panose="020B0604030504040204" pitchFamily="34" charset="0"/>
              </a:rPr>
              <a:t>需要注意的是两个容器的类型要一致（包括元素类型和排序法则类型）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4744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multiset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51560" y="1484376"/>
            <a:ext cx="10552176" cy="5016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600" b="1" dirty="0"/>
              <a:t>Inserting and Removing Elements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>
                <a:latin typeface="tahoma" panose="020B0604030504040204" pitchFamily="34" charset="0"/>
              </a:rPr>
              <a:t>set</a:t>
            </a:r>
            <a:r>
              <a:rPr lang="zh-CN" altLang="en-US" sz="1600" dirty="0">
                <a:latin typeface="tahoma" panose="020B0604030504040204" pitchFamily="34" charset="0"/>
              </a:rPr>
              <a:t>和</a:t>
            </a:r>
            <a:r>
              <a:rPr lang="en-US" altLang="zh-CN" sz="1600" dirty="0" err="1">
                <a:latin typeface="tahoma" panose="020B0604030504040204" pitchFamily="34" charset="0"/>
              </a:rPr>
              <a:t>multiset</a:t>
            </a:r>
            <a:r>
              <a:rPr lang="zh-CN" altLang="en-US" sz="1600" dirty="0">
                <a:latin typeface="tahoma" panose="020B0604030504040204" pitchFamily="34" charset="0"/>
              </a:rPr>
              <a:t>容器的插入和删除元素接口跟其他容器也非常类似，但在细节上却存在差别。</a:t>
            </a:r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c.insert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elem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): 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在容器中插入元素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elem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的一份拷贝，并返回新元素的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iterator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位置；如果是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容器，同时还返回是否插入成功的标志。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c.insert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pos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, 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elem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): 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在容器中插入元素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elem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的一份拷贝，并返回新元素的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iterator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位置；因为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和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容器的元素是自动排序的，所以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pos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位置只是插入位置的一个提示，设置恰当的话，可以提高插入元素的效率。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c.insert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(beg, end): 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在容器中插入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[beg, end)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范围中所有元素的拷贝，没有返回值。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c.erase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): 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删除容器中所有值为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的元素，返回删除元素的数目。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c.erase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pos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): 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删除容器中位置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pos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处的元素，没有返回值。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c.erase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(beg, end): 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删除容器中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[ben, end)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范围内所有的元素，没有返回值。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c.clear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(): 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删除容器中所有元素，使容器成为空容器。</a:t>
            </a:r>
          </a:p>
          <a:p>
            <a:endParaRPr lang="en-US" altLang="zh-CN" sz="1600" dirty="0" smtClean="0">
              <a:solidFill>
                <a:srgbClr val="454545"/>
              </a:solidFill>
              <a:latin typeface="tahoma" panose="020B0604030504040204" pitchFamily="34" charset="0"/>
            </a:endParaRPr>
          </a:p>
          <a:p>
            <a:endParaRPr lang="en-US" altLang="zh-CN" sz="1600" dirty="0">
              <a:solidFill>
                <a:srgbClr val="454545"/>
              </a:solidFill>
              <a:latin typeface="tahoma" panose="020B0604030504040204" pitchFamily="34" charset="0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tahoma" panose="020B0604030504040204" pitchFamily="34" charset="0"/>
              </a:rPr>
              <a:t>其中</a:t>
            </a:r>
            <a:r>
              <a:rPr lang="zh-CN" altLang="en-US" sz="1600" b="1" dirty="0">
                <a:solidFill>
                  <a:srgbClr val="FF0000"/>
                </a:solidFill>
                <a:latin typeface="tahoma" panose="020B0604030504040204" pitchFamily="34" charset="0"/>
              </a:rPr>
              <a:t>我们重点说一下</a:t>
            </a:r>
            <a:r>
              <a:rPr lang="en-US" altLang="zh-CN" sz="1600" b="1" dirty="0" err="1">
                <a:solidFill>
                  <a:srgbClr val="FF0000"/>
                </a:solidFill>
                <a:latin typeface="tahoma" panose="020B0604030504040204" pitchFamily="34" charset="0"/>
              </a:rPr>
              <a:t>c.insert</a:t>
            </a:r>
            <a:r>
              <a:rPr lang="en-US" altLang="zh-CN" sz="1600" b="1" dirty="0">
                <a:solidFill>
                  <a:srgbClr val="FF0000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1600" b="1" dirty="0" err="1">
                <a:solidFill>
                  <a:srgbClr val="FF0000"/>
                </a:solidFill>
                <a:latin typeface="tahoma" panose="020B0604030504040204" pitchFamily="34" charset="0"/>
              </a:rPr>
              <a:t>elem</a:t>
            </a:r>
            <a:r>
              <a:rPr lang="en-US" altLang="zh-CN" sz="1600" b="1" dirty="0">
                <a:solidFill>
                  <a:srgbClr val="FF0000"/>
                </a:solidFill>
                <a:latin typeface="tahoma" panose="020B0604030504040204" pitchFamily="34" charset="0"/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  <a:latin typeface="tahoma" panose="020B0604030504040204" pitchFamily="34" charset="0"/>
              </a:rPr>
              <a:t>接口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。对于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容器，它的定义如下： 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pair&lt;iterator, 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bool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&gt; insert(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const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 TYPE&amp; 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);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而对于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容器，它的定义如下：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iterator insert(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const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 TYPE&amp; 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val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);</a:t>
            </a:r>
            <a:r>
              <a:rPr lang="zh-CN" altLang="en-US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它们的不同就是</a:t>
            </a:r>
            <a:r>
              <a:rPr lang="en-US" altLang="zh-CN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容器的</a:t>
            </a:r>
            <a:r>
              <a:rPr lang="en-US" altLang="zh-CN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insert</a:t>
            </a:r>
            <a:r>
              <a:rPr lang="zh-CN" altLang="en-US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接口返回的是一个</a:t>
            </a:r>
            <a:r>
              <a:rPr lang="en-US" altLang="zh-CN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pair&lt;iterator, </a:t>
            </a:r>
            <a:r>
              <a:rPr lang="en-US" altLang="zh-CN" sz="1600" b="1" dirty="0" err="1">
                <a:solidFill>
                  <a:srgbClr val="454545"/>
                </a:solidFill>
                <a:latin typeface="tahoma" panose="020B0604030504040204" pitchFamily="34" charset="0"/>
              </a:rPr>
              <a:t>bool</a:t>
            </a:r>
            <a:r>
              <a:rPr lang="en-US" altLang="zh-CN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&gt;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，</a:t>
            </a:r>
            <a:r>
              <a:rPr lang="zh-CN" altLang="en-US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而</a:t>
            </a:r>
            <a:r>
              <a:rPr lang="en-US" altLang="zh-CN" sz="1600" b="1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容器的</a:t>
            </a:r>
            <a:r>
              <a:rPr lang="en-US" altLang="zh-CN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insert</a:t>
            </a:r>
            <a:r>
              <a:rPr lang="zh-CN" altLang="en-US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接口直接返回一个</a:t>
            </a:r>
            <a:r>
              <a:rPr lang="en-US" altLang="zh-CN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iterator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。这是因为</a:t>
            </a:r>
            <a:r>
              <a:rPr lang="en-US" altLang="zh-CN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set</a:t>
            </a:r>
            <a:r>
              <a:rPr lang="zh-CN" altLang="en-US" sz="1600" b="1" dirty="0">
                <a:solidFill>
                  <a:srgbClr val="454545"/>
                </a:solidFill>
                <a:latin typeface="tahoma" panose="020B0604030504040204" pitchFamily="34" charset="0"/>
              </a:rPr>
              <a:t>容器中不允许有重复的元素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，如果容器中已经存在一个跟插入值相同的元素，那么插入操作就会失败，而</a:t>
            </a:r>
            <a:r>
              <a:rPr lang="en-US" altLang="zh-CN" sz="1600" dirty="0">
                <a:solidFill>
                  <a:srgbClr val="454545"/>
                </a:solidFill>
                <a:latin typeface="tahoma" panose="020B0604030504040204" pitchFamily="34" charset="0"/>
              </a:rPr>
              <a:t>pair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中的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bool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值就是标识插入是否成功的。而</a:t>
            </a:r>
            <a:r>
              <a:rPr lang="en-US" altLang="zh-CN" sz="1600" dirty="0" err="1">
                <a:solidFill>
                  <a:srgbClr val="454545"/>
                </a:solidFill>
                <a:latin typeface="tahoma" panose="020B0604030504040204" pitchFamily="34" charset="0"/>
              </a:rPr>
              <a:t>multiset</a:t>
            </a:r>
            <a:r>
              <a:rPr lang="zh-CN" altLang="en-US" sz="1600" dirty="0">
                <a:solidFill>
                  <a:srgbClr val="454545"/>
                </a:solidFill>
                <a:latin typeface="tahoma" panose="020B0604030504040204" pitchFamily="34" charset="0"/>
              </a:rPr>
              <a:t>不存在这个问题。</a:t>
            </a:r>
          </a:p>
          <a:p>
            <a:r>
              <a:rPr lang="zh-CN" altLang="en-US" sz="1600" dirty="0"/>
              <a:t/>
            </a:r>
            <a:br>
              <a:rPr lang="zh-CN" altLang="en-US" sz="1600" dirty="0"/>
            </a:b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562512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c++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 stack/queue 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1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-61690"/>
            <a:ext cx="8911687" cy="1280890"/>
          </a:xfrm>
        </p:spPr>
        <p:txBody>
          <a:bodyPr/>
          <a:lstStyle/>
          <a:p>
            <a:r>
              <a:rPr lang="en-US" altLang="zh-CN" dirty="0" err="1"/>
              <a:t>c++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 stack/queue usage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7368" y="679339"/>
            <a:ext cx="5602224" cy="2677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4B4B4B"/>
                </a:solidFill>
                <a:latin typeface="Verdana" panose="020B0604030504040204" pitchFamily="34" charset="0"/>
              </a:rPr>
              <a:t>1</a:t>
            </a:r>
            <a:r>
              <a:rPr lang="zh-CN" altLang="en-US" sz="1200" b="1" dirty="0" smtClean="0">
                <a:solidFill>
                  <a:srgbClr val="4B4B4B"/>
                </a:solidFill>
                <a:latin typeface="Verdana" panose="020B0604030504040204" pitchFamily="34" charset="0"/>
              </a:rPr>
              <a:t>、</a:t>
            </a:r>
            <a:r>
              <a:rPr lang="en-US" altLang="zh-CN" sz="1200" b="1" dirty="0" smtClean="0">
                <a:solidFill>
                  <a:srgbClr val="4B4B4B"/>
                </a:solidFill>
                <a:latin typeface="Verdana" panose="020B0604030504040204" pitchFamily="34" charset="0"/>
              </a:rPr>
              <a:t>stack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err="1" smtClean="0">
                <a:solidFill>
                  <a:srgbClr val="4B4B4B"/>
                </a:solidFill>
                <a:latin typeface="Verdana" panose="020B0604030504040204" pitchFamily="34" charset="0"/>
              </a:rPr>
              <a:t>stack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模板类的定义在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&lt;stack&gt;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头文件中。</a:t>
            </a:r>
            <a:r>
              <a:rPr lang="zh-CN" altLang="en-US" sz="1200" dirty="0" smtClean="0"/>
              <a:t/>
            </a:r>
            <a:br>
              <a:rPr lang="zh-CN" altLang="en-US" sz="1200" dirty="0" smtClean="0"/>
            </a:b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stack 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模板类需要两个模板参数，一个是元素类型，一个容器类型，但只有元素类型是必要</a:t>
            </a:r>
            <a:r>
              <a:rPr lang="zh-CN" altLang="en-US" sz="1200" dirty="0" smtClean="0"/>
              <a:t/>
            </a:r>
            <a:br>
              <a:rPr lang="zh-CN" altLang="en-US" sz="1200" dirty="0" smtClean="0"/>
            </a:b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的，在不指定容器类型时，默认的容器类型为</a:t>
            </a:r>
            <a:r>
              <a:rPr lang="en-US" altLang="zh-CN" sz="1200" dirty="0" err="1" smtClean="0">
                <a:solidFill>
                  <a:srgbClr val="4B4B4B"/>
                </a:solidFill>
                <a:latin typeface="Verdana" panose="020B0604030504040204" pitchFamily="34" charset="0"/>
              </a:rPr>
              <a:t>deque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。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定义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stack 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对象的示例代码如下：</a:t>
            </a:r>
            <a:r>
              <a:rPr lang="zh-CN" altLang="en-US" sz="1200" dirty="0" smtClean="0"/>
              <a:t/>
            </a:r>
            <a:br>
              <a:rPr lang="zh-CN" altLang="en-US" sz="1200" dirty="0" smtClean="0"/>
            </a:b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stack&lt;</a:t>
            </a:r>
            <a:r>
              <a:rPr lang="en-US" altLang="zh-CN" sz="1200" dirty="0" err="1" smtClean="0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&gt; s1;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stack&lt;string&gt; s2;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stack 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的基本操作有：</a:t>
            </a:r>
            <a:r>
              <a:rPr lang="zh-CN" altLang="en-US" sz="1200" dirty="0" smtClean="0"/>
              <a:t/>
            </a:r>
            <a:br>
              <a:rPr lang="zh-CN" altLang="en-US" sz="1200" dirty="0" smtClean="0"/>
            </a:b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入栈，如例：</a:t>
            </a:r>
            <a:r>
              <a:rPr lang="en-US" altLang="zh-CN" sz="1200" dirty="0" err="1" smtClean="0">
                <a:solidFill>
                  <a:srgbClr val="4B4B4B"/>
                </a:solidFill>
                <a:latin typeface="Verdana" panose="020B0604030504040204" pitchFamily="34" charset="0"/>
              </a:rPr>
              <a:t>s.push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(x);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出栈，如例：</a:t>
            </a:r>
            <a:r>
              <a:rPr lang="en-US" altLang="zh-CN" sz="1200" dirty="0" err="1" smtClean="0">
                <a:solidFill>
                  <a:srgbClr val="4B4B4B"/>
                </a:solidFill>
                <a:latin typeface="Verdana" panose="020B0604030504040204" pitchFamily="34" charset="0"/>
              </a:rPr>
              <a:t>s.pop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();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注意，出栈操作只是删除栈顶元素，并不返回该元素。</a:t>
            </a:r>
            <a:r>
              <a:rPr lang="zh-CN" altLang="en-US" sz="1200" dirty="0" smtClean="0"/>
              <a:t/>
            </a:r>
            <a:br>
              <a:rPr lang="zh-CN" altLang="en-US" sz="1200" dirty="0" smtClean="0"/>
            </a:b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访问栈顶，如例：</a:t>
            </a:r>
            <a:r>
              <a:rPr lang="en-US" altLang="zh-CN" sz="1200" dirty="0" err="1" smtClean="0">
                <a:solidFill>
                  <a:srgbClr val="4B4B4B"/>
                </a:solidFill>
                <a:latin typeface="Verdana" panose="020B0604030504040204" pitchFamily="34" charset="0"/>
              </a:rPr>
              <a:t>s.top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判断栈空，如例：</a:t>
            </a:r>
            <a:r>
              <a:rPr lang="en-US" altLang="zh-CN" sz="1200" dirty="0" err="1" smtClean="0">
                <a:solidFill>
                  <a:srgbClr val="4B4B4B"/>
                </a:solidFill>
                <a:latin typeface="Verdana" panose="020B0604030504040204" pitchFamily="34" charset="0"/>
              </a:rPr>
              <a:t>s.empty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，当栈空时，返回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true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。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访问栈中的元素个数，如例：</a:t>
            </a:r>
            <a:r>
              <a:rPr lang="en-US" altLang="zh-CN" sz="1200" dirty="0" err="1" smtClean="0">
                <a:solidFill>
                  <a:srgbClr val="4B4B4B"/>
                </a:solidFill>
                <a:latin typeface="Verdana" panose="020B0604030504040204" pitchFamily="34" charset="0"/>
              </a:rPr>
              <a:t>s.size</a:t>
            </a:r>
            <a:r>
              <a:rPr lang="en-US" altLang="zh-CN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r>
              <a:rPr lang="zh-CN" altLang="en-US" sz="1200" dirty="0" smtClean="0">
                <a:solidFill>
                  <a:srgbClr val="4B4B4B"/>
                </a:solidFill>
                <a:latin typeface="Verdana" panose="020B0604030504040204" pitchFamily="34" charset="0"/>
              </a:rPr>
              <a:t>。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277368" y="3604272"/>
            <a:ext cx="5602224" cy="30469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4B4B4B"/>
                </a:solidFill>
                <a:latin typeface="Verdana" panose="020B0604030504040204" pitchFamily="34" charset="0"/>
              </a:rPr>
              <a:t>2</a:t>
            </a:r>
            <a:r>
              <a:rPr lang="zh-CN" altLang="en-US" sz="1200" b="1" dirty="0">
                <a:solidFill>
                  <a:srgbClr val="4B4B4B"/>
                </a:solidFill>
                <a:latin typeface="Verdana" panose="020B0604030504040204" pitchFamily="34" charset="0"/>
              </a:rPr>
              <a:t>、</a:t>
            </a:r>
            <a:r>
              <a:rPr lang="en-US" altLang="zh-CN" sz="1200" b="1" dirty="0">
                <a:solidFill>
                  <a:srgbClr val="4B4B4B"/>
                </a:solidFill>
                <a:latin typeface="Verdana" panose="020B0604030504040204" pitchFamily="34" charset="0"/>
              </a:rPr>
              <a:t>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/>
            </a:r>
            <a:b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模板类的定义在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&lt;queue&gt;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头文件中。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与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stack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模板类很相似，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queue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模板类也需要两个模板参数，一个是元素类型，一个容器类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型，元素类型是必要的，容器类型是可选的，默认为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deque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类型。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定义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queue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对象的示例代码如下：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queue&lt;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&gt; q1;</a:t>
            </a:r>
            <a:b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queue&lt;double&gt; q2;</a:t>
            </a:r>
          </a:p>
          <a:p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queue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的基本操作有：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入队，如例：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q.push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(x);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将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x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接到队列的末端。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出队，如例：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q.pop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();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弹出队列的第一个元素，注意，并不会返回被弹出元素的值。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访问队首元素，如例：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q.front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，即最早被压入队列的元素。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访问队尾元素，如例：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q.back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，即最后被压入队列的元素。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判断队列空，如例：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q.empty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，当队列空时，返回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true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。</a:t>
            </a:r>
            <a:b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访问队列中的元素个数，如例：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q.size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()</a:t>
            </a:r>
            <a:endParaRPr lang="en-US" altLang="zh-CN" sz="1200" b="0" i="0" dirty="0">
              <a:solidFill>
                <a:srgbClr val="4B4B4B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01512" y="1295559"/>
            <a:ext cx="6096000" cy="47089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200" b="1" dirty="0" smtClean="0">
                <a:solidFill>
                  <a:srgbClr val="4B4B4B"/>
                </a:solidFill>
                <a:latin typeface="Verdana" panose="020B0604030504040204" pitchFamily="34" charset="0"/>
              </a:rPr>
              <a:t>3. </a:t>
            </a:r>
            <a:r>
              <a:rPr lang="en-US" altLang="zh-CN" sz="1200" b="1" dirty="0" err="1" smtClean="0">
                <a:solidFill>
                  <a:srgbClr val="4B4B4B"/>
                </a:solidFill>
                <a:latin typeface="Verdana" panose="020B0604030504040204" pitchFamily="34" charset="0"/>
              </a:rPr>
              <a:t>priority_queue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在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&lt;queue&gt;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头文件中，还定义了另一个非常有用的模板类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priority_queue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优先队列）。优先队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列与队列的差别在于优先队列不是按照入队的顺序出队，而是按照队列中元素的优先权顺序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出队（默认为大者优先，也可以通过指定算子来指定自己的优先顺序）。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priority_queue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模板类有三个模板参数，第一个是元素类型，第二个容器类型，第三个是比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较算子。其中后两个都可以省略，默认容器为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vector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，默认算子为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less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，即小的往前排，大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的往后排（出队时序列尾的元素出队）。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定义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priority_queue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对象的示例代码如下：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priority_queue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&lt;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&gt; q1;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priority_queue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&lt; pair&lt;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, 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&gt; &gt; q2; //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注意在两个尖括号之间一定要留空格。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priority_queue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&lt;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, vector&lt;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&gt;, greater&lt;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int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&gt; &gt; q3; //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定义小的先出队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priority_queue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的基本操作与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queue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相同。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初学者在使用</a:t>
            </a:r>
            <a:r>
              <a:rPr lang="en-US" altLang="zh-CN" sz="1200" dirty="0" err="1">
                <a:solidFill>
                  <a:srgbClr val="4B4B4B"/>
                </a:solidFill>
                <a:latin typeface="Verdana" panose="020B0604030504040204" pitchFamily="34" charset="0"/>
              </a:rPr>
              <a:t>priority_queue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时，最困难的可能就是如何定义比较算子了。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如果是基本数据类型，或已定义了比较运算符的类，可以直接用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STL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的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less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算子和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greater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算子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——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默认为使用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less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算子，即小的往前排，大的先出队。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如果要定义自己的比较算子，方法有多种，这里介绍其中的一种：重载比较运算符。优先队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列试图将两个元素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x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y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代入比较运算符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(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对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less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算子，调用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x&lt;y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，对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greater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算子，调用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x&gt;y)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若结果为真，则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x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排在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y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前面，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y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将先于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x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出队，反之，则将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y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排在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x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前面，</a:t>
            </a:r>
            <a:r>
              <a:rPr lang="en-US" altLang="zh-CN" sz="1200" dirty="0">
                <a:solidFill>
                  <a:srgbClr val="4B4B4B"/>
                </a:solidFill>
                <a:latin typeface="Verdana" panose="020B0604030504040204" pitchFamily="34" charset="0"/>
              </a:rPr>
              <a:t>x </a:t>
            </a:r>
            <a:r>
              <a:rPr lang="zh-CN" altLang="en-US" sz="1200" dirty="0">
                <a:solidFill>
                  <a:srgbClr val="4B4B4B"/>
                </a:solidFill>
                <a:latin typeface="Verdana" panose="020B0604030504040204" pitchFamily="34" charset="0"/>
              </a:rPr>
              <a:t>将先出队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717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C++ 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fstream</a:t>
            </a:r>
            <a:r>
              <a:rPr lang="en-US" altLang="zh-CN" dirty="0" smtClean="0"/>
              <a:t> 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51727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fstream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头文件包含：</a:t>
            </a:r>
            <a:endParaRPr lang="en-US" altLang="zh-CN" dirty="0" smtClean="0"/>
          </a:p>
          <a:p>
            <a:pPr lvl="1"/>
            <a:r>
              <a:rPr lang="en-US" altLang="zh-CN" dirty="0"/>
              <a:t>#include &lt;</a:t>
            </a:r>
            <a:r>
              <a:rPr lang="en-US" altLang="zh-CN" dirty="0" err="1"/>
              <a:t>fstream</a:t>
            </a:r>
            <a:r>
              <a:rPr lang="en-US" altLang="zh-CN" dirty="0"/>
              <a:t>&gt;                                                          </a:t>
            </a:r>
          </a:p>
          <a:p>
            <a:pPr lvl="1"/>
            <a:r>
              <a:rPr lang="en-US" altLang="zh-CN" dirty="0"/>
              <a:t>   using namespace </a:t>
            </a:r>
            <a:r>
              <a:rPr lang="en-US" altLang="zh-CN" dirty="0" err="1"/>
              <a:t>std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r>
              <a:rPr lang="en-US" altLang="zh-CN" dirty="0"/>
              <a:t>C++</a:t>
            </a:r>
            <a:r>
              <a:rPr lang="zh-CN" altLang="zh-CN" dirty="0"/>
              <a:t>中的</a:t>
            </a:r>
            <a:r>
              <a:rPr lang="zh-CN" altLang="zh-CN" b="1" dirty="0"/>
              <a:t>三个文件</a:t>
            </a:r>
            <a:r>
              <a:rPr lang="zh-CN" altLang="zh-CN" b="1" dirty="0" smtClean="0"/>
              <a:t>流</a:t>
            </a:r>
            <a:endParaRPr lang="en-US" altLang="zh-CN" b="1" dirty="0"/>
          </a:p>
          <a:p>
            <a:pPr lvl="1"/>
            <a:r>
              <a:rPr lang="en-US" altLang="zh-CN" dirty="0" err="1" smtClean="0"/>
              <a:t>ofstream</a:t>
            </a:r>
            <a:r>
              <a:rPr lang="en-US" altLang="zh-CN" dirty="0" smtClean="0"/>
              <a:t> </a:t>
            </a:r>
            <a:r>
              <a:rPr lang="en-US" altLang="zh-CN" dirty="0" err="1"/>
              <a:t>ofs</a:t>
            </a:r>
            <a:r>
              <a:rPr lang="en-US" altLang="zh-CN" dirty="0"/>
              <a:t>("</a:t>
            </a:r>
            <a:r>
              <a:rPr lang="zh-CN" altLang="zh-CN" dirty="0"/>
              <a:t>文件名</a:t>
            </a:r>
            <a:r>
              <a:rPr lang="en-US" altLang="zh-CN" dirty="0"/>
              <a:t>", </a:t>
            </a:r>
            <a:r>
              <a:rPr lang="zh-CN" altLang="zh-CN" dirty="0"/>
              <a:t>打开方式</a:t>
            </a:r>
            <a:r>
              <a:rPr lang="en-US" altLang="zh-CN" dirty="0"/>
              <a:t>);                                           </a:t>
            </a:r>
            <a:br>
              <a:rPr lang="en-US" altLang="zh-CN" dirty="0"/>
            </a:br>
            <a:r>
              <a:rPr lang="en-US" altLang="zh-CN" dirty="0" err="1" smtClean="0"/>
              <a:t>ifstream</a:t>
            </a:r>
            <a:r>
              <a:rPr lang="en-US" altLang="zh-CN" dirty="0" smtClean="0"/>
              <a:t> </a:t>
            </a:r>
            <a:r>
              <a:rPr lang="en-US" altLang="zh-CN" dirty="0"/>
              <a:t>ifs("</a:t>
            </a:r>
            <a:r>
              <a:rPr lang="zh-CN" altLang="zh-CN" dirty="0"/>
              <a:t>文件名</a:t>
            </a:r>
            <a:r>
              <a:rPr lang="en-US" altLang="zh-CN" dirty="0"/>
              <a:t>", </a:t>
            </a:r>
            <a:r>
              <a:rPr lang="zh-CN" altLang="zh-CN" dirty="0"/>
              <a:t>打开方式</a:t>
            </a:r>
            <a:r>
              <a:rPr lang="en-US" altLang="zh-CN" dirty="0"/>
              <a:t>);                                           </a:t>
            </a:r>
            <a:br>
              <a:rPr lang="en-US" altLang="zh-CN" dirty="0"/>
            </a:br>
            <a:r>
              <a:rPr lang="en-US" altLang="zh-CN" dirty="0" err="1"/>
              <a:t>fstream</a:t>
            </a:r>
            <a:r>
              <a:rPr lang="en-US" altLang="zh-CN" dirty="0"/>
              <a:t> fs("</a:t>
            </a:r>
            <a:r>
              <a:rPr lang="zh-CN" altLang="zh-CN" dirty="0"/>
              <a:t>文件名</a:t>
            </a:r>
            <a:r>
              <a:rPr lang="en-US" altLang="zh-CN" dirty="0"/>
              <a:t>",</a:t>
            </a:r>
            <a:r>
              <a:rPr lang="zh-CN" altLang="zh-CN" dirty="0"/>
              <a:t>输入打开方式</a:t>
            </a:r>
            <a:r>
              <a:rPr lang="en-US" altLang="zh-CN" dirty="0"/>
              <a:t> | </a:t>
            </a:r>
            <a:r>
              <a:rPr lang="zh-CN" altLang="zh-CN" dirty="0"/>
              <a:t>输出打开方式</a:t>
            </a:r>
            <a:r>
              <a:rPr lang="en-US" altLang="zh-CN" dirty="0"/>
              <a:t>);                         </a:t>
            </a:r>
          </a:p>
          <a:p>
            <a:pPr lvl="1"/>
            <a:r>
              <a:rPr lang="en-US" altLang="zh-CN" dirty="0" smtClean="0"/>
              <a:t> </a:t>
            </a:r>
            <a:r>
              <a:rPr lang="zh-CN" altLang="zh-CN" dirty="0"/>
              <a:t>三种文件流分别用于写文件、读文件、读写文件</a:t>
            </a:r>
            <a:r>
              <a:rPr lang="en-US" altLang="zh-CN" dirty="0"/>
              <a:t>                                  </a:t>
            </a:r>
          </a:p>
          <a:p>
            <a:pPr lvl="1"/>
            <a:r>
              <a:rPr lang="zh-CN" altLang="zh-CN" dirty="0" smtClean="0"/>
              <a:t>三</a:t>
            </a:r>
            <a:r>
              <a:rPr lang="zh-CN" altLang="zh-CN" dirty="0"/>
              <a:t>种文件流都可先定义，再打开</a:t>
            </a:r>
            <a:r>
              <a:rPr lang="zh-CN" altLang="zh-CN" dirty="0" smtClean="0"/>
              <a:t>文件</a:t>
            </a:r>
            <a:endParaRPr lang="en-US" altLang="zh-CN" dirty="0" smtClean="0"/>
          </a:p>
          <a:p>
            <a:r>
              <a:rPr lang="zh-CN" altLang="en-US" dirty="0" smtClean="0"/>
              <a:t>文件的打开之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1"/>
            <a:r>
              <a:rPr lang="en-US" altLang="zh-CN" dirty="0" err="1"/>
              <a:t>fs.open</a:t>
            </a:r>
            <a:r>
              <a:rPr lang="en-US" altLang="zh-CN" dirty="0"/>
              <a:t>("</a:t>
            </a:r>
            <a:r>
              <a:rPr lang="zh-CN" altLang="en-US" dirty="0"/>
              <a:t>文件名</a:t>
            </a:r>
            <a:r>
              <a:rPr lang="en-US" altLang="zh-CN" dirty="0"/>
              <a:t>", </a:t>
            </a:r>
            <a:r>
              <a:rPr lang="zh-CN" altLang="en-US" dirty="0"/>
              <a:t>输入打开方式 </a:t>
            </a:r>
            <a:r>
              <a:rPr lang="en-US" altLang="zh-CN" dirty="0"/>
              <a:t>| </a:t>
            </a:r>
            <a:r>
              <a:rPr lang="zh-CN" altLang="en-US" dirty="0"/>
              <a:t>输出打开方式</a:t>
            </a:r>
            <a:r>
              <a:rPr lang="en-US" altLang="zh-CN" dirty="0" smtClean="0"/>
              <a:t>);</a:t>
            </a:r>
          </a:p>
          <a:p>
            <a:pPr lvl="2"/>
            <a:r>
              <a:rPr lang="zh-CN" altLang="en-US" dirty="0"/>
              <a:t>其中“打开方式”可以不给</a:t>
            </a:r>
            <a:r>
              <a:rPr lang="zh-CN" altLang="en-US" dirty="0" smtClean="0"/>
              <a:t>出。若</a:t>
            </a:r>
            <a:r>
              <a:rPr lang="zh-CN" altLang="en-US" dirty="0"/>
              <a:t>不给出，对于</a:t>
            </a:r>
            <a:r>
              <a:rPr lang="en-US" altLang="zh-CN" dirty="0" err="1"/>
              <a:t>oftream</a:t>
            </a:r>
            <a:r>
              <a:rPr lang="zh-CN" altLang="en-US" dirty="0"/>
              <a:t>默认为</a:t>
            </a:r>
            <a:r>
              <a:rPr lang="en-US" altLang="zh-CN" dirty="0" err="1"/>
              <a:t>ios</a:t>
            </a:r>
            <a:r>
              <a:rPr lang="en-US" altLang="zh-CN" dirty="0"/>
              <a:t>::out</a:t>
            </a:r>
            <a:r>
              <a:rPr lang="zh-CN" altLang="en-US" dirty="0"/>
              <a:t>，</a:t>
            </a:r>
            <a:r>
              <a:rPr lang="en-US" altLang="zh-CN" dirty="0" err="1"/>
              <a:t>iftream</a:t>
            </a:r>
            <a:r>
              <a:rPr lang="zh-CN" altLang="en-US" dirty="0"/>
              <a:t>默认为</a:t>
            </a:r>
            <a:r>
              <a:rPr lang="en-US" altLang="zh-CN" dirty="0" err="1"/>
              <a:t>ios</a:t>
            </a:r>
            <a:r>
              <a:rPr lang="en-US" altLang="zh-CN" dirty="0"/>
              <a:t>::in </a:t>
            </a:r>
          </a:p>
          <a:p>
            <a:pPr lvl="2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280" y="1264555"/>
            <a:ext cx="4421544" cy="1762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62" y="3635508"/>
            <a:ext cx="2235315" cy="1759040"/>
          </a:xfrm>
          <a:prstGeom prst="rect">
            <a:avLst/>
          </a:prstGeom>
        </p:spPr>
      </p:pic>
      <p:cxnSp>
        <p:nvCxnSpPr>
          <p:cNvPr id="8" name="曲线连接符 7"/>
          <p:cNvCxnSpPr/>
          <p:nvPr/>
        </p:nvCxnSpPr>
        <p:spPr>
          <a:xfrm>
            <a:off x="6294280" y="3667109"/>
            <a:ext cx="2363158" cy="879520"/>
          </a:xfrm>
          <a:prstGeom prst="curvedConnector3">
            <a:avLst>
              <a:gd name="adj1" fmla="val 670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8323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fstream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关闭文件</a:t>
            </a:r>
            <a:endParaRPr lang="en-US" altLang="zh-CN" dirty="0" smtClean="0"/>
          </a:p>
          <a:p>
            <a:pPr lvl="1"/>
            <a:r>
              <a:rPr lang="zh-CN" altLang="en-US" dirty="0"/>
              <a:t>成员函数</a:t>
            </a:r>
            <a:r>
              <a:rPr lang="en-US" altLang="zh-CN" dirty="0"/>
              <a:t>close</a:t>
            </a:r>
            <a:r>
              <a:rPr lang="en-US" altLang="zh-CN" dirty="0" smtClean="0"/>
              <a:t>()</a:t>
            </a:r>
            <a:r>
              <a:rPr lang="zh-CN" altLang="en-US" dirty="0" smtClean="0"/>
              <a:t>负责关闭文件</a:t>
            </a:r>
            <a:endParaRPr lang="en-US" altLang="zh-CN" dirty="0" smtClean="0"/>
          </a:p>
          <a:p>
            <a:pPr lvl="2"/>
            <a:r>
              <a:rPr lang="en-US" altLang="zh-CN" dirty="0" err="1"/>
              <a:t>fout.close</a:t>
            </a:r>
            <a:r>
              <a:rPr lang="en-US" altLang="zh-CN" dirty="0"/>
              <a:t>(); // close output connection to file</a:t>
            </a:r>
            <a:br>
              <a:rPr lang="en-US" altLang="zh-CN" dirty="0"/>
            </a:br>
            <a:r>
              <a:rPr lang="en-US" altLang="zh-CN" dirty="0" err="1"/>
              <a:t>fin.close</a:t>
            </a:r>
            <a:r>
              <a:rPr lang="en-US" altLang="zh-CN" dirty="0"/>
              <a:t>(); // close input connection to file </a:t>
            </a: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文件操作完毕，一定要呼叫</a:t>
            </a:r>
            <a:r>
              <a:rPr lang="en-US" altLang="zh-CN" b="1" dirty="0" smtClean="0">
                <a:solidFill>
                  <a:srgbClr val="FF0000"/>
                </a:solidFill>
              </a:rPr>
              <a:t>close</a:t>
            </a:r>
            <a:r>
              <a:rPr lang="zh-CN" altLang="en-US" b="1" dirty="0" smtClean="0">
                <a:solidFill>
                  <a:srgbClr val="FF0000"/>
                </a:solidFill>
              </a:rPr>
              <a:t>函数。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文本文件读写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&lt;&lt; </a:t>
            </a:r>
            <a:r>
              <a:rPr lang="zh-CN" altLang="en-US" dirty="0" smtClean="0"/>
              <a:t>可以向文件写入数据：</a:t>
            </a:r>
            <a:r>
              <a:rPr lang="en-US" altLang="zh-CN" dirty="0" smtClean="0"/>
              <a:t>file &lt;&lt; string;</a:t>
            </a:r>
          </a:p>
          <a:p>
            <a:pPr lvl="1"/>
            <a:r>
              <a:rPr lang="en-US" altLang="zh-CN" dirty="0" smtClean="0"/>
              <a:t>&gt;&gt;</a:t>
            </a:r>
            <a:r>
              <a:rPr lang="zh-CN" altLang="en-US" dirty="0" smtClean="0"/>
              <a:t>可以从文件读出数据：</a:t>
            </a:r>
            <a:r>
              <a:rPr lang="en-US" altLang="zh-CN" dirty="0" smtClean="0"/>
              <a:t>file &gt;&gt; string;</a:t>
            </a:r>
          </a:p>
          <a:p>
            <a:pPr lvl="2"/>
            <a:r>
              <a:rPr lang="en-US" altLang="zh-CN" dirty="0"/>
              <a:t>char </a:t>
            </a:r>
            <a:r>
              <a:rPr lang="en-US" altLang="zh-CN" dirty="0" err="1"/>
              <a:t>ch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fin &gt;&gt; </a:t>
            </a:r>
            <a:r>
              <a:rPr lang="en-US" altLang="zh-CN" dirty="0" err="1"/>
              <a:t>ch</a:t>
            </a:r>
            <a:r>
              <a:rPr lang="en-US" altLang="zh-CN" dirty="0"/>
              <a:t>; </a:t>
            </a:r>
            <a:r>
              <a:rPr lang="en-US" altLang="zh-CN" dirty="0">
                <a:solidFill>
                  <a:srgbClr val="FF0000"/>
                </a:solidFill>
              </a:rPr>
              <a:t>// read a characte</a:t>
            </a:r>
            <a:r>
              <a:rPr lang="en-US" altLang="zh-CN" dirty="0"/>
              <a:t>r from the jellyjar.txt file</a:t>
            </a:r>
            <a:br>
              <a:rPr lang="en-US" altLang="zh-CN" dirty="0"/>
            </a:br>
            <a:r>
              <a:rPr lang="en-US" altLang="zh-CN" dirty="0"/>
              <a:t>char </a:t>
            </a:r>
            <a:r>
              <a:rPr lang="en-US" altLang="zh-CN" dirty="0" err="1"/>
              <a:t>buf</a:t>
            </a:r>
            <a:r>
              <a:rPr lang="en-US" altLang="zh-CN" dirty="0"/>
              <a:t>[80];</a:t>
            </a:r>
            <a:br>
              <a:rPr lang="en-US" altLang="zh-CN" dirty="0"/>
            </a:br>
            <a:r>
              <a:rPr lang="en-US" altLang="zh-CN" dirty="0"/>
              <a:t>fin &gt;&gt; </a:t>
            </a:r>
            <a:r>
              <a:rPr lang="en-US" altLang="zh-CN" dirty="0" err="1"/>
              <a:t>buf</a:t>
            </a:r>
            <a:r>
              <a:rPr lang="en-US" altLang="zh-CN" dirty="0"/>
              <a:t>; </a:t>
            </a:r>
            <a:r>
              <a:rPr lang="en-US" altLang="zh-CN" dirty="0">
                <a:solidFill>
                  <a:srgbClr val="FF0000"/>
                </a:solidFill>
              </a:rPr>
              <a:t>// read a word </a:t>
            </a:r>
            <a:r>
              <a:rPr lang="en-US" altLang="zh-CN" dirty="0"/>
              <a:t>from the file</a:t>
            </a:r>
            <a:br>
              <a:rPr lang="en-US" altLang="zh-CN" dirty="0"/>
            </a:br>
            <a:r>
              <a:rPr lang="en-US" altLang="zh-CN" dirty="0" err="1"/>
              <a:t>fin.getline</a:t>
            </a:r>
            <a:r>
              <a:rPr lang="en-US" altLang="zh-CN" dirty="0"/>
              <a:t>(</a:t>
            </a:r>
            <a:r>
              <a:rPr lang="en-US" altLang="zh-CN" dirty="0" err="1"/>
              <a:t>buf</a:t>
            </a:r>
            <a:r>
              <a:rPr lang="en-US" altLang="zh-CN" dirty="0"/>
              <a:t>, 80); </a:t>
            </a:r>
            <a:r>
              <a:rPr lang="en-US" altLang="zh-CN" dirty="0">
                <a:solidFill>
                  <a:srgbClr val="FF0000"/>
                </a:solidFill>
              </a:rPr>
              <a:t>// read a line </a:t>
            </a:r>
            <a:r>
              <a:rPr lang="en-US" altLang="zh-CN" dirty="0"/>
              <a:t>from the file</a:t>
            </a:r>
            <a:br>
              <a:rPr lang="en-US" altLang="zh-CN" dirty="0"/>
            </a:br>
            <a:r>
              <a:rPr lang="en-US" altLang="zh-CN" dirty="0"/>
              <a:t>string line;</a:t>
            </a:r>
            <a:br>
              <a:rPr lang="en-US" altLang="zh-CN" dirty="0"/>
            </a:br>
            <a:r>
              <a:rPr lang="en-US" altLang="zh-CN" dirty="0" err="1"/>
              <a:t>getline</a:t>
            </a:r>
            <a:r>
              <a:rPr lang="en-US" altLang="zh-CN" dirty="0"/>
              <a:t>(fin, line); // read from a file to a string object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784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fstream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判断文件打开与否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种方法：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二进制文件读写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492" y="1905000"/>
            <a:ext cx="3003704" cy="10224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050" y="1875945"/>
            <a:ext cx="2578233" cy="984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92" y="2974546"/>
            <a:ext cx="6147116" cy="12446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54" y="4852870"/>
            <a:ext cx="4902452" cy="869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54" y="5855482"/>
            <a:ext cx="5924854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081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fstream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Random </a:t>
            </a:r>
            <a:r>
              <a:rPr lang="en-US" altLang="zh-CN" dirty="0" smtClean="0"/>
              <a:t>Access</a:t>
            </a:r>
          </a:p>
          <a:p>
            <a:pPr lvl="1"/>
            <a:r>
              <a:rPr lang="en-US" altLang="zh-CN" b="1" dirty="0" err="1"/>
              <a:t>seekg</a:t>
            </a:r>
            <a:r>
              <a:rPr lang="en-US" altLang="zh-CN" b="1" dirty="0"/>
              <a:t>() </a:t>
            </a:r>
            <a:r>
              <a:rPr lang="en-US" altLang="zh-CN" dirty="0"/>
              <a:t>moves the input pointer to a given file location, and </a:t>
            </a:r>
            <a:r>
              <a:rPr lang="en-US" altLang="zh-CN" b="1" dirty="0" err="1"/>
              <a:t>seekp</a:t>
            </a:r>
            <a:r>
              <a:rPr lang="en-US" altLang="zh-CN" b="1" dirty="0"/>
              <a:t>() </a:t>
            </a:r>
            <a:r>
              <a:rPr lang="en-US" altLang="zh-CN" dirty="0"/>
              <a:t>moves the</a:t>
            </a:r>
            <a:br>
              <a:rPr lang="en-US" altLang="zh-CN" dirty="0"/>
            </a:br>
            <a:r>
              <a:rPr lang="en-US" altLang="zh-CN" dirty="0"/>
              <a:t>output pointer to a given file location </a:t>
            </a:r>
            <a:endParaRPr lang="en-US" altLang="zh-CN" dirty="0" smtClean="0"/>
          </a:p>
          <a:p>
            <a:pPr lvl="1"/>
            <a:r>
              <a:rPr lang="en-US" altLang="zh-CN" dirty="0"/>
              <a:t>you can use the </a:t>
            </a:r>
            <a:r>
              <a:rPr lang="en-US" altLang="zh-CN" b="1" dirty="0" err="1"/>
              <a:t>tellg</a:t>
            </a:r>
            <a:r>
              <a:rPr lang="en-US" altLang="zh-CN" b="1" dirty="0" smtClean="0"/>
              <a:t>() </a:t>
            </a:r>
            <a:r>
              <a:rPr lang="en-US" altLang="zh-CN" dirty="0" smtClean="0"/>
              <a:t>method </a:t>
            </a:r>
            <a:r>
              <a:rPr lang="en-US" altLang="zh-CN" dirty="0"/>
              <a:t>for input streams and the </a:t>
            </a:r>
            <a:r>
              <a:rPr lang="en-US" altLang="zh-CN" b="1" dirty="0" err="1"/>
              <a:t>tellp</a:t>
            </a:r>
            <a:r>
              <a:rPr lang="en-US" altLang="zh-CN" b="1" dirty="0"/>
              <a:t>() </a:t>
            </a:r>
            <a:r>
              <a:rPr lang="en-US" altLang="zh-CN" dirty="0"/>
              <a:t>methods for output streams. Each returns </a:t>
            </a:r>
            <a:r>
              <a:rPr lang="en-US" altLang="zh-CN" dirty="0" smtClean="0"/>
              <a:t>a </a:t>
            </a:r>
            <a:r>
              <a:rPr lang="en-US" altLang="zh-CN" dirty="0" err="1" smtClean="0"/>
              <a:t>streampos</a:t>
            </a:r>
            <a:r>
              <a:rPr lang="en-US" altLang="zh-CN" dirty="0" smtClean="0"/>
              <a:t> </a:t>
            </a:r>
            <a:r>
              <a:rPr lang="en-US" altLang="zh-CN" dirty="0"/>
              <a:t>value representing the current position, in bytes, measured from the </a:t>
            </a:r>
            <a:r>
              <a:rPr lang="en-US" altLang="zh-CN" dirty="0" smtClean="0"/>
              <a:t>beginning of </a:t>
            </a:r>
            <a:r>
              <a:rPr lang="en-US" altLang="zh-CN" dirty="0"/>
              <a:t>the file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2" y="4250545"/>
            <a:ext cx="4934204" cy="679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2" y="5155927"/>
            <a:ext cx="6077262" cy="673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2" y="5937478"/>
            <a:ext cx="2940201" cy="2349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80" y="6350868"/>
            <a:ext cx="297830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151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 smtClean="0"/>
              <a:t>cin</a:t>
            </a:r>
            <a:r>
              <a:rPr lang="en-US" altLang="zh-CN" dirty="0" smtClean="0"/>
              <a:t> usage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7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--Vector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vector class methods://TODO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92989"/>
              </p:ext>
            </p:extLst>
          </p:nvPr>
        </p:nvGraphicFramePr>
        <p:xfrm>
          <a:off x="1233103" y="2529351"/>
          <a:ext cx="10634847" cy="36042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0611"/>
                <a:gridCol w="3484345"/>
                <a:gridCol w="5139891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Method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Description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Example</a:t>
                      </a:r>
                      <a:endParaRPr lang="zh-CN" altLang="en-US" sz="1050" dirty="0"/>
                    </a:p>
                  </a:txBody>
                  <a:tcPr/>
                </a:tc>
              </a:tr>
              <a:tr h="183626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80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cin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cin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951" y="2874264"/>
            <a:ext cx="2844946" cy="2108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369" y="2874264"/>
            <a:ext cx="3175163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060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cin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cin.get</a:t>
            </a:r>
            <a:r>
              <a:rPr lang="en-US" altLang="zh-CN" dirty="0" smtClean="0"/>
              <a:t>()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80" y="2632785"/>
            <a:ext cx="2584583" cy="20130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69" y="2632785"/>
            <a:ext cx="4203916" cy="22988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80" y="5103896"/>
            <a:ext cx="6115364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0286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cin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cin.getline</a:t>
            </a:r>
            <a:r>
              <a:rPr lang="en-US" altLang="zh-CN" dirty="0" smtClean="0"/>
              <a:t>()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72" y="2736498"/>
            <a:ext cx="3689540" cy="2317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72" y="5301370"/>
            <a:ext cx="5454930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168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en-US" altLang="zh-CN" dirty="0" err="1"/>
              <a:t>cin</a:t>
            </a:r>
            <a:r>
              <a:rPr lang="en-US" altLang="zh-CN" dirty="0"/>
              <a:t> usage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getline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gets()</a:t>
            </a:r>
          </a:p>
          <a:p>
            <a:r>
              <a:rPr lang="en-US" altLang="zh-CN" dirty="0" err="1"/>
              <a:t>getchar</a:t>
            </a:r>
            <a:r>
              <a:rPr lang="en-US" altLang="zh-CN" dirty="0"/>
              <a:t>()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624" y="793681"/>
            <a:ext cx="5372376" cy="26798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2" y="3473519"/>
            <a:ext cx="5099312" cy="2489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200" y="4022411"/>
            <a:ext cx="3765744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4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Compound types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--array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069432"/>
            <a:ext cx="8915400" cy="4610501"/>
          </a:xfrm>
        </p:spPr>
        <p:txBody>
          <a:bodyPr>
            <a:normAutofit/>
          </a:bodyPr>
          <a:lstStyle/>
          <a:p>
            <a:r>
              <a:rPr lang="en-US" altLang="zh-CN" dirty="0"/>
              <a:t>Like the built-in type, an </a:t>
            </a:r>
            <a:r>
              <a:rPr lang="en-US" altLang="zh-CN" b="1" dirty="0"/>
              <a:t>array object </a:t>
            </a:r>
            <a:r>
              <a:rPr lang="en-US" altLang="zh-CN" dirty="0"/>
              <a:t>has a </a:t>
            </a:r>
            <a:r>
              <a:rPr lang="en-US" altLang="zh-CN" b="1" dirty="0"/>
              <a:t>fixed size </a:t>
            </a:r>
            <a:r>
              <a:rPr lang="en-US" altLang="zh-CN" dirty="0"/>
              <a:t>and </a:t>
            </a:r>
            <a:r>
              <a:rPr lang="en-US" altLang="zh-CN" dirty="0" smtClean="0"/>
              <a:t>uses the </a:t>
            </a:r>
            <a:r>
              <a:rPr lang="en-US" altLang="zh-CN" b="1" dirty="0"/>
              <a:t>stack</a:t>
            </a:r>
            <a:r>
              <a:rPr lang="en-US" altLang="zh-CN" dirty="0"/>
              <a:t> (or else </a:t>
            </a:r>
            <a:r>
              <a:rPr lang="en-US" altLang="zh-CN" b="1" dirty="0"/>
              <a:t>static</a:t>
            </a:r>
            <a:r>
              <a:rPr lang="en-US" altLang="zh-CN" dirty="0"/>
              <a:t> </a:t>
            </a:r>
            <a:r>
              <a:rPr lang="en-US" altLang="zh-CN" b="1" dirty="0"/>
              <a:t>memory</a:t>
            </a:r>
            <a:r>
              <a:rPr lang="en-US" altLang="zh-CN" dirty="0"/>
              <a:t> allocation) instead of the free store, so it shares </a:t>
            </a:r>
            <a:r>
              <a:rPr lang="en-US" altLang="zh-CN" dirty="0" smtClean="0"/>
              <a:t>the </a:t>
            </a:r>
            <a:r>
              <a:rPr lang="en-US" altLang="zh-CN" b="1" dirty="0" smtClean="0"/>
              <a:t>efficiency</a:t>
            </a:r>
            <a:r>
              <a:rPr lang="en-US" altLang="zh-CN" dirty="0" smtClean="0"/>
              <a:t> </a:t>
            </a:r>
            <a:r>
              <a:rPr lang="en-US" altLang="zh-CN" dirty="0"/>
              <a:t>of built-in arrays</a:t>
            </a:r>
            <a:r>
              <a:rPr lang="en-US" altLang="zh-CN" dirty="0" smtClean="0"/>
              <a:t>. To </a:t>
            </a:r>
            <a:r>
              <a:rPr lang="en-US" altLang="zh-CN" dirty="0"/>
              <a:t>this it adds </a:t>
            </a:r>
            <a:r>
              <a:rPr lang="en-US" altLang="zh-CN" b="1" dirty="0"/>
              <a:t>convenience</a:t>
            </a:r>
            <a:r>
              <a:rPr lang="en-US" altLang="zh-CN" dirty="0"/>
              <a:t> and additional </a:t>
            </a:r>
            <a:r>
              <a:rPr lang="en-US" altLang="zh-CN" b="1" dirty="0" smtClean="0"/>
              <a:t>safety</a:t>
            </a:r>
            <a:r>
              <a:rPr lang="en-US" altLang="zh-CN" dirty="0" smtClean="0"/>
              <a:t> .</a:t>
            </a:r>
          </a:p>
          <a:p>
            <a:r>
              <a:rPr lang="en-US" altLang="zh-CN" dirty="0"/>
              <a:t>T</a:t>
            </a:r>
            <a:r>
              <a:rPr lang="en-US" altLang="zh-CN" dirty="0" smtClean="0"/>
              <a:t>o use array class, you should:</a:t>
            </a:r>
          </a:p>
          <a:p>
            <a:pPr lvl="1"/>
            <a:r>
              <a:rPr lang="en-US" altLang="zh-CN" dirty="0"/>
              <a:t>#include &lt;array</a:t>
            </a:r>
            <a:r>
              <a:rPr lang="en-US" altLang="zh-CN" dirty="0" smtClean="0"/>
              <a:t>&gt;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using namespace </a:t>
            </a:r>
            <a:r>
              <a:rPr lang="en-US" altLang="zh-CN" dirty="0" err="1"/>
              <a:t>std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r>
              <a:rPr lang="en-US" altLang="zh-CN" dirty="0" smtClean="0"/>
              <a:t>Declare array class object:</a:t>
            </a:r>
          </a:p>
          <a:p>
            <a:pPr lvl="1"/>
            <a:r>
              <a:rPr lang="en-US" altLang="zh-CN" dirty="0"/>
              <a:t>array&lt;</a:t>
            </a:r>
            <a:r>
              <a:rPr lang="en-US" altLang="zh-CN" dirty="0" err="1"/>
              <a:t>typeName</a:t>
            </a:r>
            <a:r>
              <a:rPr lang="en-US" altLang="zh-CN" dirty="0"/>
              <a:t>, </a:t>
            </a:r>
            <a:r>
              <a:rPr lang="en-US" altLang="zh-CN" dirty="0" err="1"/>
              <a:t>n_elem</a:t>
            </a:r>
            <a:r>
              <a:rPr lang="en-US" altLang="zh-CN" dirty="0"/>
              <a:t>&gt; </a:t>
            </a:r>
            <a:r>
              <a:rPr lang="en-US" altLang="zh-CN" dirty="0" err="1"/>
              <a:t>arr</a:t>
            </a:r>
            <a:r>
              <a:rPr lang="en-US" altLang="zh-CN" dirty="0"/>
              <a:t>; </a:t>
            </a:r>
            <a:r>
              <a:rPr lang="en-US" altLang="zh-CN" dirty="0" smtClean="0"/>
              <a:t>// a general way. </a:t>
            </a:r>
            <a:r>
              <a:rPr lang="en-US" altLang="zh-CN" dirty="0"/>
              <a:t>Unlike the case for vector, </a:t>
            </a:r>
            <a:r>
              <a:rPr lang="en-US" altLang="zh-CN" b="1" dirty="0" err="1"/>
              <a:t>n_elem</a:t>
            </a:r>
            <a:r>
              <a:rPr lang="en-US" altLang="zh-CN" b="1" dirty="0"/>
              <a:t> can’t be a </a:t>
            </a:r>
            <a:r>
              <a:rPr lang="en-US" altLang="zh-CN" b="1" dirty="0" smtClean="0"/>
              <a:t>variable. </a:t>
            </a:r>
          </a:p>
          <a:p>
            <a:pPr lvl="1"/>
            <a:r>
              <a:rPr lang="en-US" altLang="zh-CN" dirty="0"/>
              <a:t>array&lt;</a:t>
            </a:r>
            <a:r>
              <a:rPr lang="en-US" altLang="zh-CN" dirty="0" err="1"/>
              <a:t>int</a:t>
            </a:r>
            <a:r>
              <a:rPr lang="en-US" altLang="zh-CN" dirty="0"/>
              <a:t>, 5&gt; </a:t>
            </a:r>
            <a:r>
              <a:rPr lang="en-US" altLang="zh-CN" dirty="0" err="1"/>
              <a:t>ai</a:t>
            </a:r>
            <a:r>
              <a:rPr lang="en-US" altLang="zh-CN" dirty="0"/>
              <a:t>; // create array object of 5 </a:t>
            </a:r>
            <a:r>
              <a:rPr lang="en-US" altLang="zh-CN" dirty="0" err="1"/>
              <a:t>ints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array&lt;double, 4&gt; ad = {1.2, 2.1, 3.43. 4.3}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6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940" y="1380744"/>
            <a:ext cx="5795836" cy="537667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1700" dirty="0" smtClean="0"/>
              <a:t>C++ Overview</a:t>
            </a:r>
          </a:p>
          <a:p>
            <a:r>
              <a:rPr lang="en-US" altLang="zh-CN" sz="1700" dirty="0" smtClean="0"/>
              <a:t>A simple program to show C++ basic grammar</a:t>
            </a:r>
          </a:p>
          <a:p>
            <a:pPr lvl="1"/>
            <a:r>
              <a:rPr lang="en-US" altLang="zh-CN" sz="1500" dirty="0"/>
              <a:t>a simple piece of </a:t>
            </a:r>
            <a:r>
              <a:rPr lang="en-US" altLang="zh-CN" sz="1500" dirty="0" smtClean="0"/>
              <a:t>code</a:t>
            </a:r>
          </a:p>
          <a:p>
            <a:pPr lvl="1"/>
            <a:r>
              <a:rPr lang="en-US" altLang="zh-CN" sz="1500" dirty="0" err="1"/>
              <a:t>cout</a:t>
            </a:r>
            <a:r>
              <a:rPr lang="en-US" altLang="zh-CN" sz="1500" dirty="0"/>
              <a:t>/</a:t>
            </a:r>
            <a:r>
              <a:rPr lang="en-US" altLang="zh-CN" sz="1500" dirty="0" err="1"/>
              <a:t>cin</a:t>
            </a:r>
            <a:endParaRPr lang="en-US" altLang="zh-CN" sz="1500" dirty="0" smtClean="0"/>
          </a:p>
          <a:p>
            <a:r>
              <a:rPr lang="en-US" altLang="zh-CN" sz="1700" dirty="0"/>
              <a:t>Dealing with data</a:t>
            </a:r>
          </a:p>
          <a:p>
            <a:pPr lvl="1"/>
            <a:r>
              <a:rPr lang="en-US" altLang="zh-CN" sz="1500" dirty="0"/>
              <a:t>special variable initialization way</a:t>
            </a:r>
          </a:p>
          <a:p>
            <a:pPr lvl="1"/>
            <a:r>
              <a:rPr lang="en-US" altLang="zh-CN" sz="1500" dirty="0"/>
              <a:t>type casts</a:t>
            </a:r>
          </a:p>
          <a:p>
            <a:r>
              <a:rPr lang="en-US" altLang="zh-CN" sz="1700" dirty="0"/>
              <a:t>Compound types</a:t>
            </a:r>
          </a:p>
          <a:p>
            <a:pPr lvl="1"/>
            <a:r>
              <a:rPr lang="en-US" altLang="zh-CN" sz="1500" dirty="0"/>
              <a:t>Special C++11 Array Initialization</a:t>
            </a:r>
          </a:p>
          <a:p>
            <a:pPr lvl="1"/>
            <a:r>
              <a:rPr lang="en-US" altLang="zh-CN" sz="1500" dirty="0"/>
              <a:t>Strings </a:t>
            </a:r>
            <a:r>
              <a:rPr lang="en-US" altLang="zh-CN" sz="1500" dirty="0" err="1"/>
              <a:t>classs</a:t>
            </a:r>
            <a:endParaRPr lang="en-US" altLang="zh-CN" sz="1500" dirty="0"/>
          </a:p>
          <a:p>
            <a:pPr lvl="1"/>
            <a:r>
              <a:rPr lang="en-US" altLang="zh-CN" sz="1500" dirty="0"/>
              <a:t>Pointers(new and delete)</a:t>
            </a:r>
          </a:p>
          <a:p>
            <a:pPr lvl="1"/>
            <a:r>
              <a:rPr lang="en-US" altLang="zh-CN" sz="1500" dirty="0"/>
              <a:t>Vector class</a:t>
            </a:r>
          </a:p>
          <a:p>
            <a:pPr lvl="1"/>
            <a:r>
              <a:rPr lang="en-US" altLang="zh-CN" sz="1500" dirty="0"/>
              <a:t>array class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530276" y="1380744"/>
            <a:ext cx="5201476" cy="5376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Loops</a:t>
            </a:r>
          </a:p>
          <a:p>
            <a:pPr lvl="1"/>
            <a:r>
              <a:rPr lang="en-US" altLang="zh-CN" dirty="0" smtClean="0"/>
              <a:t>The Range-Based </a:t>
            </a:r>
            <a:r>
              <a:rPr lang="en-US" altLang="zh-CN" i="1" dirty="0" smtClean="0"/>
              <a:t>for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Loop</a:t>
            </a:r>
          </a:p>
          <a:p>
            <a:r>
              <a:rPr lang="en-US" altLang="zh-CN" dirty="0" smtClean="0"/>
              <a:t>Functions</a:t>
            </a:r>
          </a:p>
          <a:p>
            <a:pPr lvl="1"/>
            <a:r>
              <a:rPr lang="en-US" altLang="zh-CN" dirty="0" smtClean="0"/>
              <a:t>Reference Variables</a:t>
            </a:r>
          </a:p>
          <a:p>
            <a:pPr lvl="1"/>
            <a:r>
              <a:rPr lang="en-US" altLang="zh-CN" dirty="0" smtClean="0"/>
              <a:t>Reference as function parameters</a:t>
            </a:r>
          </a:p>
          <a:p>
            <a:pPr lvl="1"/>
            <a:r>
              <a:rPr lang="en-US" altLang="zh-CN" dirty="0" smtClean="0"/>
              <a:t>Reference as return value</a:t>
            </a:r>
          </a:p>
          <a:p>
            <a:pPr lvl="1"/>
            <a:r>
              <a:rPr lang="en-US" altLang="zh-CN" dirty="0" smtClean="0"/>
              <a:t>Reference, Objects and Inheritance</a:t>
            </a:r>
          </a:p>
          <a:p>
            <a:pPr lvl="1"/>
            <a:r>
              <a:rPr lang="en-US" altLang="zh-CN" dirty="0" smtClean="0"/>
              <a:t>Default Arguments</a:t>
            </a:r>
          </a:p>
          <a:p>
            <a:pPr lvl="1"/>
            <a:r>
              <a:rPr lang="en-US" altLang="zh-CN" dirty="0" smtClean="0"/>
              <a:t>Function overloading(polymorphism)</a:t>
            </a:r>
          </a:p>
          <a:p>
            <a:pPr lvl="1"/>
            <a:r>
              <a:rPr lang="en-US" altLang="zh-CN" dirty="0" smtClean="0"/>
              <a:t>Function Templates</a:t>
            </a:r>
          </a:p>
          <a:p>
            <a:pPr lvl="1"/>
            <a:r>
              <a:rPr lang="en-US" altLang="zh-CN" dirty="0" smtClean="0"/>
              <a:t>Explicit Specializations</a:t>
            </a:r>
          </a:p>
          <a:p>
            <a:pPr lvl="1"/>
            <a:r>
              <a:rPr lang="en-US" altLang="zh-CN" dirty="0" smtClean="0"/>
              <a:t>instantiation</a:t>
            </a:r>
          </a:p>
          <a:p>
            <a:pPr lvl="1"/>
            <a:r>
              <a:rPr lang="en-US" altLang="zh-CN" dirty="0" smtClean="0"/>
              <a:t>Function matching</a:t>
            </a:r>
          </a:p>
          <a:p>
            <a:pPr lvl="1"/>
            <a:r>
              <a:rPr lang="en-US" altLang="zh-CN" dirty="0" smtClean="0"/>
              <a:t>Template Function Evolution(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※</a:t>
            </a:r>
            <a:r>
              <a:rPr lang="en-US" altLang="zh-CN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728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Loops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dirty="0"/>
              <a:t>The Range-Based </a:t>
            </a:r>
            <a:r>
              <a:rPr lang="en-US" altLang="zh-CN" b="1" dirty="0"/>
              <a:t>for </a:t>
            </a:r>
            <a:r>
              <a:rPr lang="en-US" altLang="zh-CN" dirty="0"/>
              <a:t>Loop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C++11 adds a new form of loop called the </a:t>
            </a:r>
            <a:r>
              <a:rPr lang="en-US" altLang="zh-CN" i="1" dirty="0"/>
              <a:t>range-based </a:t>
            </a:r>
            <a:r>
              <a:rPr lang="en-US" altLang="zh-CN" dirty="0"/>
              <a:t>for loop </a:t>
            </a:r>
            <a:endParaRPr lang="en-US" altLang="zh-CN" dirty="0" smtClean="0"/>
          </a:p>
          <a:p>
            <a:r>
              <a:rPr lang="en-US" altLang="zh-CN" dirty="0"/>
              <a:t>It simplifies </a:t>
            </a:r>
            <a:r>
              <a:rPr lang="en-US" altLang="zh-CN" dirty="0" smtClean="0"/>
              <a:t>one common </a:t>
            </a:r>
            <a:r>
              <a:rPr lang="en-US" altLang="zh-CN" dirty="0"/>
              <a:t>loop task—that of doing something with each element of an array, or, </a:t>
            </a:r>
            <a:r>
              <a:rPr lang="en-US" altLang="zh-CN" dirty="0" smtClean="0"/>
              <a:t>more generally</a:t>
            </a:r>
            <a:r>
              <a:rPr lang="en-US" altLang="zh-CN" dirty="0"/>
              <a:t>, of one of the </a:t>
            </a:r>
            <a:r>
              <a:rPr lang="en-US" altLang="zh-CN" b="1" dirty="0"/>
              <a:t>container</a:t>
            </a:r>
            <a:r>
              <a:rPr lang="en-US" altLang="zh-CN" dirty="0"/>
              <a:t> </a:t>
            </a:r>
            <a:r>
              <a:rPr lang="en-US" altLang="zh-CN" b="1" dirty="0"/>
              <a:t>classes</a:t>
            </a:r>
            <a:r>
              <a:rPr lang="en-US" altLang="zh-CN" dirty="0"/>
              <a:t>, such as </a:t>
            </a:r>
            <a:r>
              <a:rPr lang="en-US" altLang="zh-CN" b="1" dirty="0"/>
              <a:t>vector</a:t>
            </a:r>
            <a:r>
              <a:rPr lang="en-US" altLang="zh-CN" dirty="0"/>
              <a:t> or </a:t>
            </a:r>
            <a:r>
              <a:rPr lang="en-US" altLang="zh-CN" b="1" dirty="0"/>
              <a:t>array</a:t>
            </a:r>
            <a:r>
              <a:rPr lang="en-US" altLang="zh-CN" dirty="0"/>
              <a:t>. Here is an example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double </a:t>
            </a:r>
            <a:r>
              <a:rPr lang="en-US" altLang="zh-CN" dirty="0"/>
              <a:t>prices[5] = {4.99, 10.99, 6.87, 7.99, 8.49};</a:t>
            </a:r>
            <a:br>
              <a:rPr lang="en-US" altLang="zh-CN" dirty="0"/>
            </a:br>
            <a:r>
              <a:rPr lang="en-US" altLang="zh-CN" dirty="0"/>
              <a:t>for (double x : prices)</a:t>
            </a:r>
            <a:br>
              <a:rPr lang="en-US" altLang="zh-CN" dirty="0"/>
            </a:br>
            <a:r>
              <a:rPr lang="en-US" altLang="zh-CN" dirty="0" err="1"/>
              <a:t>cout</a:t>
            </a:r>
            <a:r>
              <a:rPr lang="en-US" altLang="zh-CN" dirty="0"/>
              <a:t> &lt;&lt; x &lt;&lt; 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endl</a:t>
            </a:r>
            <a:r>
              <a:rPr lang="en-US" altLang="zh-CN" dirty="0"/>
              <a:t>;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07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Functions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dirty="0"/>
              <a:t> Reference Variables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4" y="2133600"/>
            <a:ext cx="8911687" cy="377762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 </a:t>
            </a:r>
            <a:r>
              <a:rPr lang="en-US" altLang="zh-CN" i="1" dirty="0"/>
              <a:t>reference </a:t>
            </a:r>
            <a:r>
              <a:rPr lang="en-US" altLang="zh-CN" dirty="0"/>
              <a:t>is </a:t>
            </a:r>
            <a:r>
              <a:rPr lang="en-US" altLang="zh-CN" dirty="0" smtClean="0"/>
              <a:t>a name </a:t>
            </a:r>
            <a:r>
              <a:rPr lang="en-US" altLang="zh-CN" dirty="0"/>
              <a:t>that acts as an </a:t>
            </a:r>
            <a:r>
              <a:rPr lang="en-US" altLang="zh-CN" b="1" dirty="0"/>
              <a:t>alias</a:t>
            </a:r>
            <a:r>
              <a:rPr lang="en-US" altLang="zh-CN" dirty="0"/>
              <a:t>, or an </a:t>
            </a:r>
            <a:r>
              <a:rPr lang="en-US" altLang="zh-CN" b="1" dirty="0"/>
              <a:t>alternative</a:t>
            </a:r>
            <a:r>
              <a:rPr lang="en-US" altLang="zh-CN" dirty="0"/>
              <a:t> name, for a previously defined variable 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create reference variables:</a:t>
            </a:r>
          </a:p>
          <a:p>
            <a:pPr lvl="1"/>
            <a:r>
              <a:rPr lang="en-US" altLang="zh-CN" dirty="0" err="1"/>
              <a:t>int</a:t>
            </a:r>
            <a:r>
              <a:rPr lang="en-US" altLang="zh-CN" dirty="0"/>
              <a:t> rats;</a:t>
            </a:r>
            <a:br>
              <a:rPr lang="en-US" altLang="zh-CN" dirty="0"/>
            </a:br>
            <a:r>
              <a:rPr lang="en-US" altLang="zh-CN" dirty="0" err="1"/>
              <a:t>int</a:t>
            </a:r>
            <a:r>
              <a:rPr lang="en-US" altLang="zh-CN" dirty="0"/>
              <a:t> &amp; rodents = rats; // makes rodents an alias for rats </a:t>
            </a:r>
            <a:endParaRPr lang="en-US" altLang="zh-CN" dirty="0" smtClean="0"/>
          </a:p>
          <a:p>
            <a:r>
              <a:rPr lang="en-US" altLang="zh-CN" dirty="0"/>
              <a:t>I</a:t>
            </a:r>
            <a:r>
              <a:rPr lang="en-US" altLang="zh-CN" dirty="0" smtClean="0"/>
              <a:t>t </a:t>
            </a:r>
            <a:r>
              <a:rPr lang="en-US" altLang="zh-CN" dirty="0"/>
              <a:t>is </a:t>
            </a:r>
            <a:r>
              <a:rPr lang="en-US" altLang="zh-CN" b="1" dirty="0"/>
              <a:t>mandatory</a:t>
            </a:r>
            <a:r>
              <a:rPr lang="en-US" altLang="zh-CN" dirty="0"/>
              <a:t> to </a:t>
            </a:r>
            <a:r>
              <a:rPr lang="en-US" altLang="zh-CN" b="1" dirty="0" smtClean="0"/>
              <a:t>initialize</a:t>
            </a:r>
            <a:r>
              <a:rPr lang="en-US" altLang="zh-CN" dirty="0" smtClean="0"/>
              <a:t> </a:t>
            </a:r>
            <a:r>
              <a:rPr lang="en-US" altLang="zh-CN" dirty="0"/>
              <a:t>the reference when you declare it 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You </a:t>
            </a:r>
            <a:r>
              <a:rPr lang="en-US" altLang="zh-CN" dirty="0"/>
              <a:t>can </a:t>
            </a:r>
            <a:r>
              <a:rPr lang="en-US" altLang="zh-CN" b="1" dirty="0" smtClean="0"/>
              <a:t>only</a:t>
            </a:r>
            <a:r>
              <a:rPr lang="en-US" altLang="zh-CN" dirty="0" smtClean="0"/>
              <a:t> set </a:t>
            </a:r>
            <a:r>
              <a:rPr lang="en-US" altLang="zh-CN" dirty="0"/>
              <a:t>a reference by an initializing declaration, not by </a:t>
            </a:r>
            <a:r>
              <a:rPr lang="en-US" altLang="zh-CN" dirty="0" smtClean="0"/>
              <a:t>assignment. This means once reference variable is initialized, it </a:t>
            </a:r>
            <a:r>
              <a:rPr lang="en-US" altLang="zh-CN" b="1" dirty="0" smtClean="0"/>
              <a:t>can not</a:t>
            </a:r>
            <a:r>
              <a:rPr lang="en-US" altLang="zh-CN" dirty="0" smtClean="0"/>
              <a:t> be </a:t>
            </a:r>
            <a:r>
              <a:rPr lang="en-US" altLang="zh-CN" b="1" dirty="0" smtClean="0"/>
              <a:t>changed</a:t>
            </a:r>
            <a:r>
              <a:rPr lang="en-US" altLang="zh-CN" dirty="0" smtClean="0"/>
              <a:t>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04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7" y="4099942"/>
            <a:ext cx="3767568" cy="26377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Functions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dirty="0"/>
              <a:t> Reference </a:t>
            </a:r>
            <a:r>
              <a:rPr lang="en-US" altLang="zh-CN" dirty="0" smtClean="0"/>
              <a:t>as function parameters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86989" y="2133600"/>
            <a:ext cx="7317622" cy="4199823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This method of passing arguments </a:t>
            </a:r>
            <a:r>
              <a:rPr lang="en-US" altLang="zh-CN" dirty="0" smtClean="0"/>
              <a:t>is called </a:t>
            </a:r>
            <a:r>
              <a:rPr lang="en-US" altLang="zh-CN" b="1" i="1" dirty="0"/>
              <a:t>passing by reference</a:t>
            </a:r>
            <a:r>
              <a:rPr lang="en-US" altLang="zh-CN" dirty="0"/>
              <a:t> 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Passing by reference </a:t>
            </a:r>
            <a:r>
              <a:rPr lang="en-US" altLang="zh-CN" b="1" dirty="0"/>
              <a:t>allows</a:t>
            </a:r>
            <a:r>
              <a:rPr lang="en-US" altLang="zh-CN" dirty="0"/>
              <a:t> a </a:t>
            </a:r>
            <a:r>
              <a:rPr lang="en-US" altLang="zh-CN" b="1" dirty="0"/>
              <a:t>called</a:t>
            </a:r>
            <a:r>
              <a:rPr lang="en-US" altLang="zh-CN" dirty="0"/>
              <a:t> function to </a:t>
            </a:r>
            <a:r>
              <a:rPr lang="en-US" altLang="zh-CN" b="1" dirty="0"/>
              <a:t>access</a:t>
            </a:r>
            <a:r>
              <a:rPr lang="en-US" altLang="zh-CN" dirty="0"/>
              <a:t> </a:t>
            </a:r>
            <a:r>
              <a:rPr lang="en-US" altLang="zh-CN" b="1" dirty="0" smtClean="0"/>
              <a:t>variables</a:t>
            </a:r>
            <a:r>
              <a:rPr lang="en-US" altLang="zh-CN" dirty="0" smtClean="0"/>
              <a:t> in the </a:t>
            </a:r>
            <a:r>
              <a:rPr lang="en-US" altLang="zh-CN" b="1" dirty="0"/>
              <a:t>calling</a:t>
            </a:r>
            <a:r>
              <a:rPr lang="en-US" altLang="zh-CN" dirty="0"/>
              <a:t> </a:t>
            </a:r>
            <a:r>
              <a:rPr lang="en-US" altLang="zh-CN" dirty="0" smtClean="0"/>
              <a:t>function. Just like a </a:t>
            </a:r>
            <a:r>
              <a:rPr lang="en-US" altLang="zh-CN" b="1" dirty="0" smtClean="0"/>
              <a:t>pointer </a:t>
            </a:r>
            <a:r>
              <a:rPr lang="en-US" altLang="zh-CN" dirty="0" smtClean="0"/>
              <a:t>as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parameter.</a:t>
            </a:r>
          </a:p>
          <a:p>
            <a:r>
              <a:rPr lang="en-US" altLang="zh-CN" dirty="0"/>
              <a:t>Reference arguments become </a:t>
            </a:r>
            <a:r>
              <a:rPr lang="en-US" altLang="zh-CN" b="1" dirty="0"/>
              <a:t>useful with larger data units</a:t>
            </a:r>
            <a:r>
              <a:rPr lang="en-US" altLang="zh-CN" dirty="0"/>
              <a:t>, such </a:t>
            </a:r>
            <a:r>
              <a:rPr lang="en-US" altLang="zh-CN" dirty="0" smtClean="0"/>
              <a:t>as structures </a:t>
            </a:r>
            <a:r>
              <a:rPr lang="en-US" altLang="zh-CN" dirty="0"/>
              <a:t>and classes </a:t>
            </a:r>
            <a:r>
              <a:rPr lang="en-US" altLang="zh-CN" dirty="0" smtClean="0"/>
              <a:t>.</a:t>
            </a:r>
          </a:p>
          <a:p>
            <a:r>
              <a:rPr lang="en-US" altLang="zh-CN" b="1" dirty="0" err="1"/>
              <a:t>lvalue</a:t>
            </a:r>
            <a:r>
              <a:rPr lang="en-US" altLang="zh-CN" dirty="0"/>
              <a:t> is a data object that can be </a:t>
            </a:r>
            <a:r>
              <a:rPr lang="en-US" altLang="zh-CN" dirty="0" smtClean="0"/>
              <a:t>referenced by </a:t>
            </a:r>
            <a:r>
              <a:rPr lang="en-US" altLang="zh-CN" dirty="0"/>
              <a:t>address </a:t>
            </a:r>
            <a:endParaRPr lang="en-US" altLang="zh-CN" dirty="0" smtClean="0"/>
          </a:p>
          <a:p>
            <a:pPr lvl="1"/>
            <a:r>
              <a:rPr lang="en-US" altLang="zh-CN" i="1" dirty="0"/>
              <a:t>modifiable </a:t>
            </a:r>
            <a:r>
              <a:rPr lang="en-US" altLang="zh-CN" i="1" dirty="0" err="1"/>
              <a:t>lvalue</a:t>
            </a:r>
            <a:r>
              <a:rPr lang="en-US" altLang="zh-CN" dirty="0"/>
              <a:t> </a:t>
            </a:r>
            <a:r>
              <a:rPr lang="en-US" altLang="zh-CN" dirty="0" smtClean="0"/>
              <a:t>, </a:t>
            </a:r>
            <a:r>
              <a:rPr lang="en-US" altLang="zh-CN" i="1" dirty="0"/>
              <a:t>non-modifiable </a:t>
            </a:r>
            <a:r>
              <a:rPr lang="en-US" altLang="zh-CN" i="1" dirty="0" err="1" smtClean="0"/>
              <a:t>lvalue</a:t>
            </a:r>
            <a:r>
              <a:rPr lang="en-US" altLang="zh-CN" dirty="0" smtClean="0"/>
              <a:t>(like 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variable)</a:t>
            </a:r>
          </a:p>
          <a:p>
            <a:r>
              <a:rPr lang="en-US" altLang="zh-CN" dirty="0"/>
              <a:t>Provided that the </a:t>
            </a:r>
            <a:r>
              <a:rPr lang="en-US" altLang="zh-CN" b="1" dirty="0"/>
              <a:t>reference parameter </a:t>
            </a:r>
            <a:r>
              <a:rPr lang="en-US" altLang="zh-CN" dirty="0"/>
              <a:t>is </a:t>
            </a:r>
            <a:r>
              <a:rPr lang="en-US" altLang="zh-CN" dirty="0" smtClean="0"/>
              <a:t>a  </a:t>
            </a:r>
            <a:r>
              <a:rPr lang="en-US" altLang="zh-CN" b="1" dirty="0" err="1" smtClean="0"/>
              <a:t>const</a:t>
            </a:r>
            <a:r>
              <a:rPr lang="en-US" altLang="zh-CN" dirty="0"/>
              <a:t>, the </a:t>
            </a:r>
            <a:r>
              <a:rPr lang="en-US" altLang="zh-CN" b="1" dirty="0"/>
              <a:t>compiler</a:t>
            </a:r>
            <a:r>
              <a:rPr lang="en-US" altLang="zh-CN" dirty="0"/>
              <a:t> </a:t>
            </a:r>
            <a:r>
              <a:rPr lang="en-US" altLang="zh-CN" b="1" dirty="0"/>
              <a:t>generates</a:t>
            </a:r>
            <a:r>
              <a:rPr lang="en-US" altLang="zh-CN" dirty="0"/>
              <a:t> a </a:t>
            </a:r>
            <a:r>
              <a:rPr lang="en-US" altLang="zh-CN" b="1" dirty="0"/>
              <a:t>temporary</a:t>
            </a:r>
            <a:r>
              <a:rPr lang="en-US" altLang="zh-CN" dirty="0"/>
              <a:t> </a:t>
            </a:r>
            <a:r>
              <a:rPr lang="en-US" altLang="zh-CN" b="1" dirty="0"/>
              <a:t>variable</a:t>
            </a:r>
            <a:r>
              <a:rPr lang="en-US" altLang="zh-CN" dirty="0"/>
              <a:t> in two kinds of </a:t>
            </a:r>
            <a:r>
              <a:rPr lang="en-US" altLang="zh-CN" dirty="0" smtClean="0"/>
              <a:t>situations:</a:t>
            </a:r>
            <a:endParaRPr lang="en-US" altLang="zh-CN" dirty="0"/>
          </a:p>
          <a:p>
            <a:pPr lvl="1"/>
            <a:r>
              <a:rPr lang="en-US" altLang="zh-CN" dirty="0" smtClean="0"/>
              <a:t>When </a:t>
            </a:r>
            <a:r>
              <a:rPr lang="en-US" altLang="zh-CN" dirty="0"/>
              <a:t>the actual argument is the correct type but isn’t an </a:t>
            </a:r>
            <a:r>
              <a:rPr lang="en-US" altLang="zh-CN" i="1" dirty="0" err="1" smtClean="0"/>
              <a:t>lvalue</a:t>
            </a:r>
            <a:endParaRPr lang="en-US" altLang="zh-CN" i="1" dirty="0"/>
          </a:p>
          <a:p>
            <a:pPr lvl="1"/>
            <a:r>
              <a:rPr lang="en-US" altLang="zh-CN" dirty="0" smtClean="0"/>
              <a:t>When </a:t>
            </a:r>
            <a:r>
              <a:rPr lang="en-US" altLang="zh-CN" dirty="0"/>
              <a:t>the actual argument is of the wrong type, but it’s of a type that can be converted to the correct type </a:t>
            </a:r>
            <a:endParaRPr lang="zh-CN" altLang="en-US" dirty="0"/>
          </a:p>
        </p:txBody>
      </p:sp>
      <p:cxnSp>
        <p:nvCxnSpPr>
          <p:cNvPr id="6" name="曲线连接符 5"/>
          <p:cNvCxnSpPr>
            <a:endCxn id="9" idx="3"/>
          </p:cNvCxnSpPr>
          <p:nvPr/>
        </p:nvCxnSpPr>
        <p:spPr>
          <a:xfrm rot="5400000">
            <a:off x="3948331" y="5006901"/>
            <a:ext cx="452178" cy="3716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84657" y="3638277"/>
            <a:ext cx="308043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These temporary variables</a:t>
            </a:r>
            <a:br>
              <a:rPr lang="en-US" altLang="zh-CN" sz="1200" dirty="0"/>
            </a:br>
            <a:r>
              <a:rPr lang="en-US" altLang="zh-CN" sz="1200" dirty="0"/>
              <a:t>last for the duration of the function </a:t>
            </a:r>
            <a:r>
              <a:rPr lang="en-US" altLang="zh-CN" sz="1200" dirty="0" smtClean="0"/>
              <a:t>call</a:t>
            </a:r>
            <a:endParaRPr lang="zh-CN" altLang="en-US" sz="1200" dirty="0"/>
          </a:p>
        </p:txBody>
      </p:sp>
      <p:sp>
        <p:nvSpPr>
          <p:cNvPr id="15" name="横卷形 14"/>
          <p:cNvSpPr/>
          <p:nvPr/>
        </p:nvSpPr>
        <p:spPr>
          <a:xfrm>
            <a:off x="4591251" y="6063916"/>
            <a:ext cx="7315200" cy="794084"/>
          </a:xfrm>
          <a:prstGeom prst="horizontalScroll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Note: Only </a:t>
            </a:r>
            <a:r>
              <a:rPr lang="en-US" altLang="zh-CN" dirty="0" err="1" smtClean="0">
                <a:solidFill>
                  <a:srgbClr val="FF0000"/>
                </a:solidFill>
              </a:rPr>
              <a:t>const</a:t>
            </a:r>
            <a:r>
              <a:rPr lang="en-US" altLang="zh-CN" dirty="0" smtClean="0">
                <a:solidFill>
                  <a:srgbClr val="FF0000"/>
                </a:solidFill>
              </a:rPr>
              <a:t> reference parameter allow this. Otherwise, compiler will report error. Do you know why???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Functions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dirty="0"/>
              <a:t> Reference </a:t>
            </a:r>
            <a:r>
              <a:rPr lang="en-US" altLang="zh-CN" dirty="0" smtClean="0"/>
              <a:t>as function parameters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5" y="2133600"/>
            <a:ext cx="8911686" cy="4199823"/>
          </a:xfrm>
        </p:spPr>
        <p:txBody>
          <a:bodyPr>
            <a:normAutofit/>
          </a:bodyPr>
          <a:lstStyle/>
          <a:p>
            <a:r>
              <a:rPr lang="en-US" altLang="zh-CN" dirty="0"/>
              <a:t>There are three </a:t>
            </a:r>
            <a:r>
              <a:rPr lang="en-US" altLang="zh-CN" b="1" dirty="0"/>
              <a:t>strong</a:t>
            </a:r>
            <a:r>
              <a:rPr lang="en-US" altLang="zh-CN" dirty="0"/>
              <a:t> </a:t>
            </a:r>
            <a:r>
              <a:rPr lang="en-US" altLang="zh-CN" b="1" dirty="0"/>
              <a:t>reasons</a:t>
            </a:r>
            <a:r>
              <a:rPr lang="en-US" altLang="zh-CN" dirty="0"/>
              <a:t> to </a:t>
            </a:r>
            <a:r>
              <a:rPr lang="en-US" altLang="zh-CN" b="1" dirty="0"/>
              <a:t>declare</a:t>
            </a:r>
            <a:r>
              <a:rPr lang="en-US" altLang="zh-CN" dirty="0"/>
              <a:t> </a:t>
            </a:r>
            <a:r>
              <a:rPr lang="en-US" altLang="zh-CN" b="1" dirty="0"/>
              <a:t>reference</a:t>
            </a:r>
            <a:r>
              <a:rPr lang="en-US" altLang="zh-CN" dirty="0"/>
              <a:t> </a:t>
            </a:r>
            <a:r>
              <a:rPr lang="en-US" altLang="zh-CN" b="1" dirty="0"/>
              <a:t>arguments</a:t>
            </a:r>
            <a:r>
              <a:rPr lang="en-US" altLang="zh-CN" dirty="0"/>
              <a:t> as references to </a:t>
            </a:r>
            <a:r>
              <a:rPr lang="en-US" altLang="zh-CN" b="1" dirty="0"/>
              <a:t>constant</a:t>
            </a:r>
            <a:r>
              <a:rPr lang="en-US" altLang="zh-CN" dirty="0"/>
              <a:t> </a:t>
            </a:r>
            <a:r>
              <a:rPr lang="en-US" altLang="zh-CN" dirty="0" smtClean="0"/>
              <a:t>data:</a:t>
            </a:r>
            <a:endParaRPr lang="en-US" altLang="zh-CN" dirty="0"/>
          </a:p>
          <a:p>
            <a:pPr lvl="1"/>
            <a:r>
              <a:rPr lang="en-US" altLang="zh-CN" dirty="0" smtClean="0"/>
              <a:t>Using </a:t>
            </a:r>
            <a:r>
              <a:rPr lang="en-US" altLang="zh-CN" dirty="0" err="1"/>
              <a:t>const</a:t>
            </a:r>
            <a:r>
              <a:rPr lang="en-US" altLang="zh-CN" dirty="0"/>
              <a:t> protects you against programming errors that inadvertently alter </a:t>
            </a:r>
            <a:r>
              <a:rPr lang="en-US" altLang="zh-CN" dirty="0" smtClean="0"/>
              <a:t>data.</a:t>
            </a:r>
            <a:endParaRPr lang="en-US" altLang="zh-CN" dirty="0"/>
          </a:p>
          <a:p>
            <a:pPr lvl="1"/>
            <a:r>
              <a:rPr lang="en-US" altLang="zh-CN" dirty="0" smtClean="0"/>
              <a:t>Using </a:t>
            </a:r>
            <a:r>
              <a:rPr lang="en-US" altLang="zh-CN" dirty="0" err="1"/>
              <a:t>const</a:t>
            </a:r>
            <a:r>
              <a:rPr lang="en-US" altLang="zh-CN" dirty="0"/>
              <a:t> allows a function to process both </a:t>
            </a:r>
            <a:r>
              <a:rPr lang="en-US" altLang="zh-CN" dirty="0" err="1"/>
              <a:t>const</a:t>
            </a:r>
            <a:r>
              <a:rPr lang="en-US" altLang="zh-CN" dirty="0"/>
              <a:t> and non-</a:t>
            </a:r>
            <a:r>
              <a:rPr lang="en-US" altLang="zh-CN" dirty="0" err="1"/>
              <a:t>const</a:t>
            </a:r>
            <a:r>
              <a:rPr lang="en-US" altLang="zh-CN" dirty="0"/>
              <a:t> actual arguments, whereas a function that omits </a:t>
            </a:r>
            <a:r>
              <a:rPr lang="en-US" altLang="zh-CN" dirty="0" err="1"/>
              <a:t>const</a:t>
            </a:r>
            <a:r>
              <a:rPr lang="en-US" altLang="zh-CN" dirty="0"/>
              <a:t> in the prototype only can accept </a:t>
            </a:r>
            <a:r>
              <a:rPr lang="en-US" altLang="zh-CN" dirty="0" err="1"/>
              <a:t>nonconst</a:t>
            </a:r>
            <a:r>
              <a:rPr lang="en-US" altLang="zh-CN" dirty="0"/>
              <a:t> </a:t>
            </a:r>
            <a:r>
              <a:rPr lang="en-US" altLang="zh-CN" dirty="0" smtClean="0"/>
              <a:t>data.</a:t>
            </a:r>
            <a:endParaRPr lang="en-US" altLang="zh-CN" dirty="0"/>
          </a:p>
          <a:p>
            <a:pPr lvl="1"/>
            <a:r>
              <a:rPr lang="en-US" altLang="zh-CN" dirty="0" smtClean="0"/>
              <a:t>Using </a:t>
            </a:r>
            <a:r>
              <a:rPr lang="en-US" altLang="zh-CN" dirty="0"/>
              <a:t>a </a:t>
            </a:r>
            <a:r>
              <a:rPr lang="en-US" altLang="zh-CN" dirty="0" err="1"/>
              <a:t>const</a:t>
            </a:r>
            <a:r>
              <a:rPr lang="en-US" altLang="zh-CN" dirty="0"/>
              <a:t> reference allows the function to generate and use a temporary </a:t>
            </a:r>
            <a:r>
              <a:rPr lang="en-US" altLang="zh-CN" dirty="0" smtClean="0"/>
              <a:t>variable appropriately</a:t>
            </a:r>
            <a:r>
              <a:rPr lang="en-US" altLang="zh-CN" dirty="0"/>
              <a:t>.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9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Functions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dirty="0"/>
              <a:t> Reference </a:t>
            </a:r>
            <a:r>
              <a:rPr lang="en-US" altLang="zh-CN" dirty="0" smtClean="0"/>
              <a:t>as return value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5" y="2133600"/>
            <a:ext cx="8911686" cy="4199823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free_throws</a:t>
            </a:r>
            <a:r>
              <a:rPr lang="en-US" altLang="zh-CN" dirty="0"/>
              <a:t> &amp; accumulate(</a:t>
            </a:r>
            <a:r>
              <a:rPr lang="en-US" altLang="zh-CN" dirty="0" err="1"/>
              <a:t>free_throws</a:t>
            </a:r>
            <a:r>
              <a:rPr lang="en-US" altLang="zh-CN" dirty="0"/>
              <a:t> &amp; target,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free_throws</a:t>
            </a:r>
            <a:r>
              <a:rPr lang="en-US" altLang="zh-CN" dirty="0"/>
              <a:t> &amp; source) </a:t>
            </a:r>
            <a:br>
              <a:rPr lang="en-US" altLang="zh-CN" dirty="0"/>
            </a:br>
            <a:r>
              <a:rPr lang="en-US" altLang="zh-CN" b="1" dirty="0">
                <a:solidFill>
                  <a:schemeClr val="tx1"/>
                </a:solidFill>
              </a:rPr>
              <a:t>accumulate</a:t>
            </a:r>
            <a:r>
              <a:rPr lang="en-US" altLang="zh-CN" dirty="0"/>
              <a:t>(</a:t>
            </a:r>
            <a:r>
              <a:rPr lang="en-US" altLang="zh-CN" dirty="0" err="1"/>
              <a:t>dup,five</a:t>
            </a:r>
            <a:r>
              <a:rPr lang="en-US" altLang="zh-CN" dirty="0"/>
              <a:t>) = four;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assign a value to a function call is </a:t>
            </a:r>
            <a:r>
              <a:rPr lang="en-US" altLang="zh-CN" b="1" dirty="0" smtClean="0"/>
              <a:t>OK</a:t>
            </a:r>
            <a:r>
              <a:rPr lang="en-US" altLang="zh-CN" dirty="0" smtClean="0"/>
              <a:t> if the return value is a reference.</a:t>
            </a:r>
          </a:p>
          <a:p>
            <a:r>
              <a:rPr lang="en-US" altLang="zh-CN" dirty="0"/>
              <a:t>Why Return a Reference? </a:t>
            </a:r>
            <a:endParaRPr lang="en-US" altLang="zh-CN" dirty="0" smtClean="0"/>
          </a:p>
          <a:p>
            <a:pPr lvl="1"/>
            <a:r>
              <a:rPr lang="en-US" altLang="zh-CN" dirty="0"/>
              <a:t>dup = accumulate(</a:t>
            </a:r>
            <a:r>
              <a:rPr lang="en-US" altLang="zh-CN" dirty="0" err="1"/>
              <a:t>team,five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If accumulate() returned a structure instead of a reference to a structure, this </a:t>
            </a:r>
            <a:r>
              <a:rPr lang="en-US" altLang="zh-CN" dirty="0" smtClean="0"/>
              <a:t>could involve </a:t>
            </a:r>
            <a:r>
              <a:rPr lang="en-US" altLang="zh-CN" dirty="0"/>
              <a:t>copying the entire structure to a temporary location and then copying that </a:t>
            </a:r>
            <a:r>
              <a:rPr lang="en-US" altLang="zh-CN" dirty="0" smtClean="0"/>
              <a:t>copy to </a:t>
            </a:r>
            <a:r>
              <a:rPr lang="en-US" altLang="zh-CN" dirty="0"/>
              <a:t>dup. But with a reference return value, team is copied directly to dup, a </a:t>
            </a:r>
            <a:r>
              <a:rPr lang="en-US" altLang="zh-CN" b="1" dirty="0"/>
              <a:t>more </a:t>
            </a:r>
            <a:r>
              <a:rPr lang="en-US" altLang="zh-CN" b="1" dirty="0" smtClean="0"/>
              <a:t>efficient approach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why return a 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reference?</a:t>
            </a:r>
          </a:p>
          <a:p>
            <a:pPr lvl="1"/>
            <a:r>
              <a:rPr lang="en-US" altLang="zh-CN" dirty="0" smtClean="0"/>
              <a:t>when you don’t want the return value to be modified, then you should use 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reference.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br>
              <a:rPr lang="en-US" altLang="zh-CN" dirty="0"/>
            </a:br>
            <a:r>
              <a:rPr lang="en-US" altLang="zh-CN" dirty="0"/>
              <a:t>-- </a:t>
            </a:r>
            <a:r>
              <a:rPr lang="en-US" altLang="zh-CN" dirty="0" smtClean="0"/>
              <a:t>Reference, Objects and </a:t>
            </a:r>
            <a:r>
              <a:rPr lang="en-US" altLang="zh-CN" dirty="0"/>
              <a:t>Inheritance 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b="1" dirty="0"/>
              <a:t>base class reference</a:t>
            </a:r>
            <a:r>
              <a:rPr lang="en-US" altLang="zh-CN" dirty="0"/>
              <a:t> </a:t>
            </a:r>
            <a:r>
              <a:rPr lang="en-US" altLang="zh-CN" b="1" dirty="0"/>
              <a:t>can</a:t>
            </a:r>
            <a:r>
              <a:rPr lang="en-US" altLang="zh-CN" dirty="0"/>
              <a:t> </a:t>
            </a:r>
            <a:r>
              <a:rPr lang="en-US" altLang="zh-CN" b="1" dirty="0"/>
              <a:t>refer</a:t>
            </a:r>
            <a:r>
              <a:rPr lang="en-US" altLang="zh-CN" dirty="0"/>
              <a:t> </a:t>
            </a:r>
            <a:r>
              <a:rPr lang="en-US" altLang="zh-CN" b="1" dirty="0"/>
              <a:t>to a derived </a:t>
            </a:r>
            <a:r>
              <a:rPr lang="en-US" altLang="zh-CN" b="1" dirty="0" smtClean="0"/>
              <a:t>class object </a:t>
            </a:r>
            <a:r>
              <a:rPr lang="en-US" altLang="zh-CN" b="1" dirty="0"/>
              <a:t>without requiring a type cast</a:t>
            </a:r>
            <a:r>
              <a:rPr lang="en-US" altLang="zh-CN" dirty="0" smtClean="0"/>
              <a:t>. The </a:t>
            </a:r>
            <a:r>
              <a:rPr lang="en-US" altLang="zh-CN" dirty="0"/>
              <a:t>practical upshot of this is that you can define </a:t>
            </a:r>
            <a:r>
              <a:rPr lang="en-US" altLang="zh-CN" dirty="0" smtClean="0"/>
              <a:t>a function </a:t>
            </a:r>
            <a:r>
              <a:rPr lang="en-US" altLang="zh-CN" dirty="0"/>
              <a:t>having a base class reference parameter, and that function can be used with </a:t>
            </a:r>
            <a:r>
              <a:rPr lang="en-US" altLang="zh-CN" dirty="0" smtClean="0"/>
              <a:t>base class </a:t>
            </a:r>
            <a:r>
              <a:rPr lang="en-US" altLang="zh-CN" dirty="0"/>
              <a:t>objects and also with derived </a:t>
            </a:r>
            <a:r>
              <a:rPr lang="en-US" altLang="zh-CN" dirty="0" smtClean="0"/>
              <a:t>objects.</a:t>
            </a:r>
          </a:p>
          <a:p>
            <a:r>
              <a:rPr lang="en-US" altLang="zh-CN" dirty="0" smtClean="0"/>
              <a:t>Example:	</a:t>
            </a:r>
          </a:p>
          <a:p>
            <a:pPr lvl="1"/>
            <a:r>
              <a:rPr lang="en-US" altLang="zh-CN" dirty="0"/>
              <a:t>void </a:t>
            </a:r>
            <a:r>
              <a:rPr lang="en-US" altLang="zh-CN" dirty="0" err="1"/>
              <a:t>file_it</a:t>
            </a:r>
            <a:r>
              <a:rPr lang="en-US" altLang="zh-CN" dirty="0"/>
              <a:t>(</a:t>
            </a:r>
            <a:r>
              <a:rPr lang="en-US" altLang="zh-CN" b="1" dirty="0" err="1"/>
              <a:t>ostream</a:t>
            </a:r>
            <a:r>
              <a:rPr lang="en-US" altLang="zh-CN" b="1" dirty="0"/>
              <a:t> &amp; </a:t>
            </a:r>
            <a:r>
              <a:rPr lang="en-US" altLang="zh-CN" b="1" dirty="0" err="1"/>
              <a:t>os</a:t>
            </a:r>
            <a:r>
              <a:rPr lang="en-US" altLang="zh-CN" dirty="0"/>
              <a:t>, double </a:t>
            </a:r>
            <a:r>
              <a:rPr lang="en-US" altLang="zh-CN" dirty="0" err="1"/>
              <a:t>fo</a:t>
            </a:r>
            <a:r>
              <a:rPr lang="en-US" altLang="zh-CN" dirty="0"/>
              <a:t>, </a:t>
            </a:r>
            <a:r>
              <a:rPr lang="en-US" altLang="zh-CN" dirty="0" err="1"/>
              <a:t>const</a:t>
            </a:r>
            <a:r>
              <a:rPr lang="en-US" altLang="zh-CN" dirty="0"/>
              <a:t> double </a:t>
            </a:r>
            <a:r>
              <a:rPr lang="en-US" altLang="zh-CN" dirty="0" err="1"/>
              <a:t>fe</a:t>
            </a:r>
            <a:r>
              <a:rPr lang="en-US" altLang="zh-CN" dirty="0"/>
              <a:t>[],</a:t>
            </a:r>
            <a:r>
              <a:rPr lang="en-US" altLang="zh-CN" dirty="0" err="1"/>
              <a:t>int</a:t>
            </a:r>
            <a:r>
              <a:rPr lang="en-US" altLang="zh-CN" dirty="0"/>
              <a:t> n); 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     </a:t>
            </a:r>
            <a:r>
              <a:rPr lang="en-US" altLang="zh-CN" dirty="0" err="1" smtClean="0"/>
              <a:t>ofstream</a:t>
            </a:r>
            <a:r>
              <a:rPr lang="en-US" altLang="zh-CN" dirty="0" smtClean="0"/>
              <a:t> </a:t>
            </a:r>
            <a:r>
              <a:rPr lang="en-US" altLang="zh-CN" dirty="0" err="1"/>
              <a:t>fout</a:t>
            </a:r>
            <a:r>
              <a:rPr lang="en-US" altLang="zh-CN" dirty="0"/>
              <a:t>; </a:t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CN" dirty="0" err="1" smtClean="0"/>
              <a:t>file_it</a:t>
            </a:r>
            <a:r>
              <a:rPr lang="en-US" altLang="zh-CN" dirty="0" smtClean="0"/>
              <a:t>(</a:t>
            </a:r>
            <a:r>
              <a:rPr lang="en-US" altLang="zh-CN" b="1" dirty="0" err="1" smtClean="0"/>
              <a:t>fout</a:t>
            </a:r>
            <a:r>
              <a:rPr lang="en-US" altLang="zh-CN" dirty="0"/>
              <a:t>, objective, </a:t>
            </a:r>
            <a:r>
              <a:rPr lang="en-US" altLang="zh-CN" dirty="0" err="1"/>
              <a:t>eps</a:t>
            </a:r>
            <a:r>
              <a:rPr lang="en-US" altLang="zh-CN" dirty="0"/>
              <a:t>, LIMIT);</a:t>
            </a:r>
            <a:br>
              <a:rPr lang="en-US" altLang="zh-CN" dirty="0"/>
            </a:br>
            <a:r>
              <a:rPr lang="en-US" altLang="zh-CN" dirty="0" smtClean="0"/>
              <a:t>     </a:t>
            </a:r>
            <a:r>
              <a:rPr lang="en-US" altLang="zh-CN" dirty="0" err="1" smtClean="0"/>
              <a:t>file_it</a:t>
            </a:r>
            <a:r>
              <a:rPr lang="en-US" altLang="zh-CN" dirty="0" smtClean="0"/>
              <a:t>(</a:t>
            </a:r>
            <a:r>
              <a:rPr lang="en-US" altLang="zh-CN" b="1" dirty="0" err="1" smtClean="0"/>
              <a:t>cout</a:t>
            </a:r>
            <a:r>
              <a:rPr lang="en-US" altLang="zh-CN" dirty="0"/>
              <a:t>, objective, </a:t>
            </a:r>
            <a:r>
              <a:rPr lang="en-US" altLang="zh-CN" dirty="0" err="1"/>
              <a:t>eps</a:t>
            </a:r>
            <a:r>
              <a:rPr lang="en-US" altLang="zh-CN" dirty="0"/>
              <a:t>, LIMIT);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67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/>
              <a:t>Default </a:t>
            </a:r>
            <a:r>
              <a:rPr lang="en-US" altLang="zh-CN" dirty="0" smtClean="0"/>
              <a:t>Arguments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2206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A </a:t>
            </a:r>
            <a:r>
              <a:rPr lang="en-US" altLang="zh-CN" b="1" i="1" dirty="0" smtClean="0"/>
              <a:t>default</a:t>
            </a:r>
            <a:r>
              <a:rPr lang="en-US" altLang="zh-CN" i="1" dirty="0" smtClean="0"/>
              <a:t> </a:t>
            </a:r>
            <a:r>
              <a:rPr lang="en-US" altLang="zh-CN" b="1" i="1" dirty="0" smtClean="0"/>
              <a:t>argument</a:t>
            </a:r>
            <a:r>
              <a:rPr lang="en-US" altLang="zh-CN" i="1" dirty="0" smtClean="0"/>
              <a:t> </a:t>
            </a:r>
            <a:r>
              <a:rPr lang="en-US" altLang="zh-CN" dirty="0"/>
              <a:t>is a value that’s used automatically if you omit the corresponding actual </a:t>
            </a:r>
            <a:r>
              <a:rPr lang="en-US" altLang="zh-CN" dirty="0" smtClean="0"/>
              <a:t>argument from </a:t>
            </a:r>
            <a:r>
              <a:rPr lang="en-US" altLang="zh-CN" dirty="0"/>
              <a:t>a function </a:t>
            </a:r>
            <a:r>
              <a:rPr lang="en-US" altLang="zh-CN" dirty="0" smtClean="0"/>
              <a:t>call.</a:t>
            </a:r>
          </a:p>
          <a:p>
            <a:r>
              <a:rPr lang="en-US" altLang="zh-CN" dirty="0" smtClean="0"/>
              <a:t>The </a:t>
            </a:r>
            <a:r>
              <a:rPr lang="en-US" altLang="zh-CN" b="1" dirty="0" smtClean="0"/>
              <a:t>method</a:t>
            </a:r>
            <a:r>
              <a:rPr lang="en-US" altLang="zh-CN" dirty="0" smtClean="0"/>
              <a:t> </a:t>
            </a:r>
            <a:r>
              <a:rPr lang="en-US" altLang="zh-CN" dirty="0"/>
              <a:t>is to assign a value to the argument in the prototype </a:t>
            </a:r>
            <a:endParaRPr lang="en-US" altLang="zh-CN" dirty="0" smtClean="0"/>
          </a:p>
          <a:p>
            <a:pPr lvl="1"/>
            <a:r>
              <a:rPr lang="en-US" altLang="zh-CN" dirty="0"/>
              <a:t>char * left(</a:t>
            </a:r>
            <a:r>
              <a:rPr lang="en-US" altLang="zh-CN" dirty="0" err="1"/>
              <a:t>const</a:t>
            </a:r>
            <a:r>
              <a:rPr lang="en-US" altLang="zh-CN" dirty="0"/>
              <a:t> char * </a:t>
            </a:r>
            <a:r>
              <a:rPr lang="en-US" altLang="zh-CN" dirty="0" err="1"/>
              <a:t>str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 n = 1); </a:t>
            </a:r>
            <a:endParaRPr lang="en-US" altLang="zh-CN" dirty="0" smtClean="0"/>
          </a:p>
          <a:p>
            <a:r>
              <a:rPr lang="en-US" altLang="zh-CN" dirty="0"/>
              <a:t>When you use a function with an argument list, you </a:t>
            </a:r>
            <a:r>
              <a:rPr lang="en-US" altLang="zh-CN" b="1" dirty="0"/>
              <a:t>must</a:t>
            </a:r>
            <a:r>
              <a:rPr lang="en-US" altLang="zh-CN" dirty="0"/>
              <a:t> </a:t>
            </a:r>
            <a:r>
              <a:rPr lang="en-US" altLang="zh-CN" b="1" dirty="0"/>
              <a:t>add</a:t>
            </a:r>
            <a:r>
              <a:rPr lang="en-US" altLang="zh-CN" dirty="0"/>
              <a:t> </a:t>
            </a:r>
            <a:r>
              <a:rPr lang="en-US" altLang="zh-CN" b="1" dirty="0"/>
              <a:t>defaults</a:t>
            </a:r>
            <a:r>
              <a:rPr lang="en-US" altLang="zh-CN" dirty="0"/>
              <a:t> from </a:t>
            </a:r>
            <a:r>
              <a:rPr lang="en-US" altLang="zh-CN" b="1" dirty="0"/>
              <a:t>right </a:t>
            </a:r>
            <a:r>
              <a:rPr lang="en-US" altLang="zh-CN" b="1" dirty="0" smtClean="0"/>
              <a:t>to left </a:t>
            </a:r>
          </a:p>
          <a:p>
            <a:pPr lvl="1"/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harpo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n, </a:t>
            </a:r>
            <a:r>
              <a:rPr lang="en-US" altLang="zh-CN" dirty="0" err="1"/>
              <a:t>int</a:t>
            </a:r>
            <a:r>
              <a:rPr lang="en-US" altLang="zh-CN" dirty="0"/>
              <a:t> m = 4, </a:t>
            </a:r>
            <a:r>
              <a:rPr lang="en-US" altLang="zh-CN" dirty="0" err="1"/>
              <a:t>int</a:t>
            </a:r>
            <a:r>
              <a:rPr lang="en-US" altLang="zh-CN" dirty="0"/>
              <a:t> j = 5); // VALID</a:t>
            </a:r>
            <a:br>
              <a:rPr lang="en-US" altLang="zh-CN" dirty="0"/>
            </a:b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chico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n, </a:t>
            </a:r>
            <a:r>
              <a:rPr lang="en-US" altLang="zh-CN" dirty="0" err="1"/>
              <a:t>int</a:t>
            </a:r>
            <a:r>
              <a:rPr lang="en-US" altLang="zh-CN" dirty="0"/>
              <a:t> m = 6, </a:t>
            </a:r>
            <a:r>
              <a:rPr lang="en-US" altLang="zh-CN" dirty="0" err="1"/>
              <a:t>int</a:t>
            </a:r>
            <a:r>
              <a:rPr lang="en-US" altLang="zh-CN" dirty="0"/>
              <a:t> j); // INVALID</a:t>
            </a:r>
            <a:br>
              <a:rPr lang="en-US" altLang="zh-CN" dirty="0"/>
            </a:b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groucho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k = 1, </a:t>
            </a:r>
            <a:r>
              <a:rPr lang="en-US" altLang="zh-CN" dirty="0" err="1"/>
              <a:t>int</a:t>
            </a:r>
            <a:r>
              <a:rPr lang="en-US" altLang="zh-CN" dirty="0"/>
              <a:t> m = 2, </a:t>
            </a:r>
            <a:r>
              <a:rPr lang="en-US" altLang="zh-CN" dirty="0" err="1"/>
              <a:t>int</a:t>
            </a:r>
            <a:r>
              <a:rPr lang="en-US" altLang="zh-CN" dirty="0"/>
              <a:t> n = 3); // VALID </a:t>
            </a:r>
            <a:br>
              <a:rPr lang="en-US" altLang="zh-CN" dirty="0"/>
            </a:br>
            <a:r>
              <a:rPr lang="en-US" altLang="zh-CN" dirty="0"/>
              <a:t>beeps = </a:t>
            </a:r>
            <a:r>
              <a:rPr lang="en-US" altLang="zh-CN" dirty="0" err="1"/>
              <a:t>harpo</a:t>
            </a:r>
            <a:r>
              <a:rPr lang="en-US" altLang="zh-CN" dirty="0"/>
              <a:t>(2); // same as </a:t>
            </a:r>
            <a:r>
              <a:rPr lang="en-US" altLang="zh-CN" dirty="0" err="1"/>
              <a:t>harpo</a:t>
            </a:r>
            <a:r>
              <a:rPr lang="en-US" altLang="zh-CN" dirty="0"/>
              <a:t>(2,4,5)</a:t>
            </a:r>
            <a:br>
              <a:rPr lang="en-US" altLang="zh-CN" dirty="0"/>
            </a:br>
            <a:r>
              <a:rPr lang="en-US" altLang="zh-CN" dirty="0"/>
              <a:t>beeps = </a:t>
            </a:r>
            <a:r>
              <a:rPr lang="en-US" altLang="zh-CN" dirty="0" err="1"/>
              <a:t>harpo</a:t>
            </a:r>
            <a:r>
              <a:rPr lang="en-US" altLang="zh-CN" dirty="0"/>
              <a:t>(1,8); // same as </a:t>
            </a:r>
            <a:r>
              <a:rPr lang="en-US" altLang="zh-CN" dirty="0" err="1"/>
              <a:t>harpo</a:t>
            </a:r>
            <a:r>
              <a:rPr lang="en-US" altLang="zh-CN" dirty="0"/>
              <a:t>(1,8,5)</a:t>
            </a:r>
            <a:br>
              <a:rPr lang="en-US" altLang="zh-CN" dirty="0"/>
            </a:br>
            <a:r>
              <a:rPr lang="en-US" altLang="zh-CN" dirty="0"/>
              <a:t>beeps = </a:t>
            </a:r>
            <a:r>
              <a:rPr lang="en-US" altLang="zh-CN" dirty="0" err="1"/>
              <a:t>harpo</a:t>
            </a:r>
            <a:r>
              <a:rPr lang="en-US" altLang="zh-CN" dirty="0"/>
              <a:t> (8,7,6); // no default arguments used </a:t>
            </a:r>
            <a:br>
              <a:rPr lang="en-US" altLang="zh-CN" dirty="0"/>
            </a:br>
            <a:r>
              <a:rPr lang="en-US" altLang="zh-CN" dirty="0"/>
              <a:t>beeps = </a:t>
            </a:r>
            <a:r>
              <a:rPr lang="en-US" altLang="zh-CN" dirty="0" err="1"/>
              <a:t>harpo</a:t>
            </a:r>
            <a:r>
              <a:rPr lang="en-US" altLang="zh-CN" dirty="0"/>
              <a:t>(3, ,8); // invalid, doesn't set m to 4 </a:t>
            </a:r>
            <a:endParaRPr lang="en-US" altLang="zh-CN" dirty="0" smtClean="0"/>
          </a:p>
          <a:p>
            <a:r>
              <a:rPr lang="en-US" altLang="zh-CN" dirty="0"/>
              <a:t>When you begin working with class design, you’ll find that they can </a:t>
            </a:r>
            <a:r>
              <a:rPr lang="en-US" altLang="zh-CN" b="1" dirty="0"/>
              <a:t>reduce</a:t>
            </a:r>
            <a:r>
              <a:rPr lang="en-US" altLang="zh-CN" dirty="0"/>
              <a:t> the</a:t>
            </a:r>
            <a:br>
              <a:rPr lang="en-US" altLang="zh-CN" dirty="0"/>
            </a:br>
            <a:r>
              <a:rPr lang="en-US" altLang="zh-CN" dirty="0"/>
              <a:t>number of </a:t>
            </a:r>
            <a:r>
              <a:rPr lang="en-US" altLang="zh-CN" b="1" dirty="0"/>
              <a:t>constructors</a:t>
            </a:r>
            <a:r>
              <a:rPr lang="en-US" altLang="zh-CN" dirty="0"/>
              <a:t>, </a:t>
            </a:r>
            <a:r>
              <a:rPr lang="en-US" altLang="zh-CN" b="1" dirty="0"/>
              <a:t>methods</a:t>
            </a:r>
            <a:r>
              <a:rPr lang="en-US" altLang="zh-CN" dirty="0"/>
              <a:t>, and method </a:t>
            </a:r>
            <a:r>
              <a:rPr lang="en-US" altLang="zh-CN" b="1" dirty="0"/>
              <a:t>overloads</a:t>
            </a:r>
            <a:r>
              <a:rPr lang="en-US" altLang="zh-CN" dirty="0"/>
              <a:t> you have to define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46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br>
              <a:rPr lang="en-US" altLang="zh-CN" dirty="0"/>
            </a:br>
            <a:r>
              <a:rPr lang="en-US" altLang="zh-CN" dirty="0" smtClean="0"/>
              <a:t>--Function </a:t>
            </a:r>
            <a:r>
              <a:rPr lang="en-US" altLang="zh-CN" dirty="0"/>
              <a:t>overloading(polymorphism)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22064"/>
          </a:xfrm>
        </p:spPr>
        <p:txBody>
          <a:bodyPr>
            <a:normAutofit/>
          </a:bodyPr>
          <a:lstStyle/>
          <a:p>
            <a:r>
              <a:rPr lang="en-US" altLang="zh-CN" b="1" i="1" dirty="0" smtClean="0"/>
              <a:t>Function </a:t>
            </a:r>
            <a:r>
              <a:rPr lang="en-US" altLang="zh-CN" b="1" i="1" dirty="0"/>
              <a:t>polymorphism</a:t>
            </a:r>
            <a:r>
              <a:rPr lang="en-US" altLang="zh-CN" b="1" dirty="0"/>
              <a:t>, also called </a:t>
            </a:r>
            <a:r>
              <a:rPr lang="en-US" altLang="zh-CN" b="1" i="1" dirty="0"/>
              <a:t>function overloading</a:t>
            </a:r>
            <a:r>
              <a:rPr lang="en-US" altLang="zh-CN" dirty="0"/>
              <a:t>, lets you use multiple functions sharing the </a:t>
            </a:r>
            <a:r>
              <a:rPr lang="en-US" altLang="zh-CN" dirty="0" smtClean="0"/>
              <a:t>same name </a:t>
            </a:r>
          </a:p>
          <a:p>
            <a:pPr lvl="1"/>
            <a:r>
              <a:rPr lang="en-US" altLang="zh-CN" dirty="0"/>
              <a:t>Both expressions boil down to the </a:t>
            </a:r>
            <a:r>
              <a:rPr lang="en-US" altLang="zh-CN" b="1" dirty="0"/>
              <a:t>same</a:t>
            </a:r>
            <a:r>
              <a:rPr lang="en-US" altLang="zh-CN" dirty="0"/>
              <a:t> </a:t>
            </a:r>
            <a:r>
              <a:rPr lang="en-US" altLang="zh-CN" b="1" dirty="0"/>
              <a:t>thing</a:t>
            </a:r>
            <a:r>
              <a:rPr lang="en-US" altLang="zh-CN" dirty="0"/>
              <a:t>, but we’ll </a:t>
            </a:r>
            <a:r>
              <a:rPr lang="en-US" altLang="zh-CN" b="1" dirty="0"/>
              <a:t>usually</a:t>
            </a:r>
            <a:r>
              <a:rPr lang="en-US" altLang="zh-CN" dirty="0"/>
              <a:t> </a:t>
            </a:r>
            <a:r>
              <a:rPr lang="en-US" altLang="zh-CN" b="1" dirty="0"/>
              <a:t>use</a:t>
            </a:r>
            <a:r>
              <a:rPr lang="en-US" altLang="zh-CN" dirty="0"/>
              <a:t> the expression </a:t>
            </a:r>
            <a:r>
              <a:rPr lang="en-US" altLang="zh-CN" i="1" dirty="0" smtClean="0"/>
              <a:t>function </a:t>
            </a:r>
            <a:r>
              <a:rPr lang="en-US" altLang="zh-CN" b="1" i="1" dirty="0" smtClean="0"/>
              <a:t>overloading</a:t>
            </a:r>
            <a:r>
              <a:rPr lang="en-US" altLang="zh-CN" dirty="0" smtClean="0"/>
              <a:t> </a:t>
            </a:r>
          </a:p>
          <a:p>
            <a:r>
              <a:rPr lang="en-US" altLang="zh-CN" b="1" i="1" dirty="0" smtClean="0"/>
              <a:t>Function </a:t>
            </a:r>
            <a:r>
              <a:rPr lang="en-US" altLang="zh-CN" b="1" i="1" dirty="0"/>
              <a:t>signature</a:t>
            </a:r>
            <a:r>
              <a:rPr lang="en-US" altLang="zh-CN" dirty="0"/>
              <a:t> </a:t>
            </a:r>
            <a:r>
              <a:rPr lang="en-US" altLang="zh-CN" dirty="0" smtClean="0"/>
              <a:t>: </a:t>
            </a:r>
            <a:r>
              <a:rPr lang="en-US" altLang="zh-CN" dirty="0"/>
              <a:t>a function’s argument list </a:t>
            </a:r>
            <a:endParaRPr lang="en-US" altLang="zh-CN" dirty="0" smtClean="0"/>
          </a:p>
          <a:p>
            <a:pPr lvl="1"/>
            <a:r>
              <a:rPr lang="en-US" altLang="zh-CN" dirty="0"/>
              <a:t>If two functions use the </a:t>
            </a:r>
            <a:r>
              <a:rPr lang="en-US" altLang="zh-CN" b="1" dirty="0"/>
              <a:t>same number </a:t>
            </a:r>
            <a:r>
              <a:rPr lang="en-US" altLang="zh-CN" dirty="0"/>
              <a:t>and </a:t>
            </a:r>
            <a:r>
              <a:rPr lang="en-US" altLang="zh-CN" b="1" dirty="0"/>
              <a:t>types</a:t>
            </a:r>
            <a:r>
              <a:rPr lang="en-US" altLang="zh-CN" dirty="0"/>
              <a:t> of arguments in the </a:t>
            </a:r>
            <a:r>
              <a:rPr lang="en-US" altLang="zh-CN" b="1" dirty="0"/>
              <a:t>same order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they have the same signature; </a:t>
            </a:r>
            <a:r>
              <a:rPr lang="en-US" altLang="zh-CN" b="1" dirty="0"/>
              <a:t>the variable names don’t matter 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Examples:</a:t>
            </a:r>
          </a:p>
          <a:p>
            <a:pPr lvl="1"/>
            <a:r>
              <a:rPr lang="en-US" altLang="zh-CN" dirty="0"/>
              <a:t>void print(</a:t>
            </a:r>
            <a:r>
              <a:rPr lang="en-US" altLang="zh-CN" dirty="0" err="1"/>
              <a:t>const</a:t>
            </a:r>
            <a:r>
              <a:rPr lang="en-US" altLang="zh-CN" dirty="0"/>
              <a:t> char * </a:t>
            </a:r>
            <a:r>
              <a:rPr lang="en-US" altLang="zh-CN" dirty="0" err="1"/>
              <a:t>str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 width); // #1</a:t>
            </a:r>
            <a:br>
              <a:rPr lang="en-US" altLang="zh-CN" dirty="0"/>
            </a:br>
            <a:r>
              <a:rPr lang="en-US" altLang="zh-CN" dirty="0"/>
              <a:t>void print(double d, </a:t>
            </a:r>
            <a:r>
              <a:rPr lang="en-US" altLang="zh-CN" dirty="0" err="1"/>
              <a:t>int</a:t>
            </a:r>
            <a:r>
              <a:rPr lang="en-US" altLang="zh-CN" dirty="0"/>
              <a:t> width); // #2</a:t>
            </a:r>
            <a:br>
              <a:rPr lang="en-US" altLang="zh-CN" dirty="0"/>
            </a:br>
            <a:r>
              <a:rPr lang="en-US" altLang="zh-CN" dirty="0"/>
              <a:t>void print(long l, </a:t>
            </a:r>
            <a:r>
              <a:rPr lang="en-US" altLang="zh-CN" dirty="0" err="1"/>
              <a:t>int</a:t>
            </a:r>
            <a:r>
              <a:rPr lang="en-US" altLang="zh-CN" dirty="0"/>
              <a:t> width); // #3</a:t>
            </a:r>
            <a:br>
              <a:rPr lang="en-US" altLang="zh-CN" dirty="0"/>
            </a:br>
            <a:r>
              <a:rPr lang="en-US" altLang="zh-CN" dirty="0"/>
              <a:t>void print(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 width); // #4</a:t>
            </a:r>
            <a:br>
              <a:rPr lang="en-US" altLang="zh-CN" dirty="0"/>
            </a:br>
            <a:r>
              <a:rPr lang="en-US" altLang="zh-CN" dirty="0"/>
              <a:t>void print(</a:t>
            </a:r>
            <a:r>
              <a:rPr lang="en-US" altLang="zh-CN" dirty="0" err="1"/>
              <a:t>const</a:t>
            </a:r>
            <a:r>
              <a:rPr lang="en-US" altLang="zh-CN" dirty="0"/>
              <a:t> char *</a:t>
            </a:r>
            <a:r>
              <a:rPr lang="en-US" altLang="zh-CN" dirty="0" err="1"/>
              <a:t>str</a:t>
            </a:r>
            <a:r>
              <a:rPr lang="en-US" altLang="zh-CN" dirty="0"/>
              <a:t>); // #5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1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br>
              <a:rPr lang="en-US" altLang="zh-CN" dirty="0"/>
            </a:br>
            <a:r>
              <a:rPr lang="en-US" altLang="zh-CN" dirty="0" smtClean="0"/>
              <a:t>--Function </a:t>
            </a:r>
            <a:r>
              <a:rPr lang="en-US" altLang="zh-CN" dirty="0"/>
              <a:t>overloading(polymorphism)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84327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Some </a:t>
            </a:r>
            <a:r>
              <a:rPr lang="en-US" altLang="zh-CN" b="1" dirty="0"/>
              <a:t>signatures that appear to be different</a:t>
            </a:r>
            <a:r>
              <a:rPr lang="en-US" altLang="zh-CN" dirty="0"/>
              <a:t> from each other nonetheless </a:t>
            </a:r>
            <a:r>
              <a:rPr lang="en-US" altLang="zh-CN" b="1" dirty="0"/>
              <a:t>can’t coexist </a:t>
            </a:r>
            <a:endParaRPr lang="en-US" altLang="zh-CN" b="1" dirty="0" smtClean="0"/>
          </a:p>
          <a:p>
            <a:pPr lvl="1"/>
            <a:r>
              <a:rPr lang="fr-FR" altLang="zh-CN" dirty="0"/>
              <a:t>double cube(double x);</a:t>
            </a:r>
            <a:br>
              <a:rPr lang="fr-FR" altLang="zh-CN" dirty="0"/>
            </a:br>
            <a:r>
              <a:rPr lang="fr-FR" altLang="zh-CN" dirty="0"/>
              <a:t>double cube(double &amp; x); </a:t>
            </a:r>
            <a:br>
              <a:rPr lang="fr-FR" altLang="zh-CN" dirty="0"/>
            </a:br>
            <a:r>
              <a:rPr lang="en-US" altLang="zh-CN" dirty="0" err="1"/>
              <a:t>cout</a:t>
            </a:r>
            <a:r>
              <a:rPr lang="en-US" altLang="zh-CN" dirty="0"/>
              <a:t> &lt;&lt; cube(x); </a:t>
            </a:r>
            <a:r>
              <a:rPr lang="en-US" altLang="zh-CN" dirty="0" smtClean="0"/>
              <a:t>// the </a:t>
            </a:r>
            <a:r>
              <a:rPr lang="en-US" altLang="zh-CN" b="1" dirty="0" smtClean="0"/>
              <a:t>compiler don’t know </a:t>
            </a:r>
            <a:r>
              <a:rPr lang="en-US" altLang="zh-CN" dirty="0" smtClean="0"/>
              <a:t>chose which function. they </a:t>
            </a:r>
            <a:r>
              <a:rPr lang="en-US" altLang="zh-CN" b="1" dirty="0" smtClean="0"/>
              <a:t>both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match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The function-matching process </a:t>
            </a:r>
            <a:r>
              <a:rPr lang="en-US" altLang="zh-CN" b="1" dirty="0" smtClean="0"/>
              <a:t>discriminate</a:t>
            </a:r>
            <a:r>
              <a:rPr lang="en-US" altLang="zh-CN" dirty="0" smtClean="0"/>
              <a:t> </a:t>
            </a:r>
            <a:r>
              <a:rPr lang="en-US" altLang="zh-CN" dirty="0"/>
              <a:t>between </a:t>
            </a:r>
            <a:r>
              <a:rPr lang="en-US" altLang="zh-CN" b="1" dirty="0" err="1"/>
              <a:t>const</a:t>
            </a:r>
            <a:r>
              <a:rPr lang="en-US" altLang="zh-CN" dirty="0"/>
              <a:t> and </a:t>
            </a:r>
            <a:r>
              <a:rPr lang="en-US" altLang="zh-CN" b="1" dirty="0"/>
              <a:t>non-</a:t>
            </a:r>
            <a:r>
              <a:rPr lang="en-US" altLang="zh-CN" b="1" dirty="0" err="1"/>
              <a:t>const</a:t>
            </a:r>
            <a:r>
              <a:rPr lang="en-US" altLang="zh-CN" dirty="0"/>
              <a:t> variables </a:t>
            </a:r>
            <a:endParaRPr lang="en-US" altLang="zh-CN" dirty="0" smtClean="0"/>
          </a:p>
          <a:p>
            <a:pPr lvl="1"/>
            <a:r>
              <a:rPr lang="en-US" altLang="zh-CN" dirty="0"/>
              <a:t>void dribble(char * bits); // overloaded</a:t>
            </a:r>
            <a:br>
              <a:rPr lang="en-US" altLang="zh-CN" dirty="0"/>
            </a:br>
            <a:r>
              <a:rPr lang="en-US" altLang="zh-CN" dirty="0"/>
              <a:t>void dribble (</a:t>
            </a:r>
            <a:r>
              <a:rPr lang="en-US" altLang="zh-CN" b="1" dirty="0" err="1"/>
              <a:t>const</a:t>
            </a:r>
            <a:r>
              <a:rPr lang="en-US" altLang="zh-CN" dirty="0"/>
              <a:t> char *</a:t>
            </a:r>
            <a:r>
              <a:rPr lang="en-US" altLang="zh-CN" dirty="0" err="1"/>
              <a:t>cbits</a:t>
            </a:r>
            <a:r>
              <a:rPr lang="en-US" altLang="zh-CN" dirty="0"/>
              <a:t>); // </a:t>
            </a:r>
            <a:r>
              <a:rPr lang="en-US" altLang="zh-CN" dirty="0" smtClean="0"/>
              <a:t>overloaded with above.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void dabble(char * bits); // not overloaded</a:t>
            </a:r>
            <a:br>
              <a:rPr lang="en-US" altLang="zh-CN" dirty="0"/>
            </a:br>
            <a:r>
              <a:rPr lang="en-US" altLang="zh-CN" dirty="0"/>
              <a:t>void drivel(</a:t>
            </a:r>
            <a:r>
              <a:rPr lang="en-US" altLang="zh-CN" dirty="0" err="1"/>
              <a:t>const</a:t>
            </a:r>
            <a:r>
              <a:rPr lang="en-US" altLang="zh-CN" dirty="0"/>
              <a:t> char * bits); // not overloaded</a:t>
            </a:r>
            <a:br>
              <a:rPr lang="en-US" altLang="zh-CN" dirty="0"/>
            </a:br>
            <a:r>
              <a:rPr lang="en-US" altLang="zh-CN" dirty="0"/>
              <a:t>Here’s what various function calls would match:</a:t>
            </a:r>
            <a:br>
              <a:rPr lang="en-US" altLang="zh-CN" dirty="0"/>
            </a:br>
            <a:r>
              <a:rPr lang="en-US" altLang="zh-CN" dirty="0" err="1"/>
              <a:t>const</a:t>
            </a:r>
            <a:r>
              <a:rPr lang="en-US" altLang="zh-CN" dirty="0"/>
              <a:t> char p1[20] = "How's the weather?";</a:t>
            </a:r>
            <a:br>
              <a:rPr lang="en-US" altLang="zh-CN" dirty="0"/>
            </a:br>
            <a:r>
              <a:rPr lang="en-US" altLang="zh-CN" dirty="0"/>
              <a:t>char p2[20] = "How's business?";</a:t>
            </a:r>
            <a:br>
              <a:rPr lang="en-US" altLang="zh-CN" dirty="0"/>
            </a:br>
            <a:r>
              <a:rPr lang="en-US" altLang="zh-CN" dirty="0"/>
              <a:t>dribble(p1); // dribble(</a:t>
            </a:r>
            <a:r>
              <a:rPr lang="en-US" altLang="zh-CN" dirty="0" err="1"/>
              <a:t>const</a:t>
            </a:r>
            <a:r>
              <a:rPr lang="en-US" altLang="zh-CN" dirty="0"/>
              <a:t> char *);</a:t>
            </a:r>
            <a:br>
              <a:rPr lang="en-US" altLang="zh-CN" dirty="0"/>
            </a:br>
            <a:r>
              <a:rPr lang="en-US" altLang="zh-CN" dirty="0"/>
              <a:t>dribble(p2); // dribble(char *);</a:t>
            </a:r>
            <a:br>
              <a:rPr lang="en-US" altLang="zh-CN" dirty="0"/>
            </a:br>
            <a:r>
              <a:rPr lang="en-US" altLang="zh-CN" dirty="0"/>
              <a:t>dabble(p1); // </a:t>
            </a:r>
            <a:r>
              <a:rPr lang="en-US" altLang="zh-CN" b="1" dirty="0"/>
              <a:t>no match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dabble(p2); // dabble(char *);</a:t>
            </a:r>
            <a:br>
              <a:rPr lang="en-US" altLang="zh-CN" dirty="0"/>
            </a:br>
            <a:r>
              <a:rPr lang="en-US" altLang="zh-CN" dirty="0"/>
              <a:t>drivel(p1); </a:t>
            </a:r>
            <a:r>
              <a:rPr lang="en-US" altLang="zh-CN" dirty="0" smtClean="0"/>
              <a:t>// </a:t>
            </a:r>
            <a:r>
              <a:rPr lang="en-US" altLang="zh-CN" b="1" dirty="0" smtClean="0"/>
              <a:t>drivel(</a:t>
            </a:r>
            <a:r>
              <a:rPr lang="en-US" altLang="zh-CN" b="1" dirty="0" err="1" smtClean="0"/>
              <a:t>const</a:t>
            </a:r>
            <a:r>
              <a:rPr lang="en-US" altLang="zh-CN" b="1" dirty="0" smtClean="0"/>
              <a:t> char *);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drivel(p2); // </a:t>
            </a:r>
            <a:r>
              <a:rPr lang="en-US" altLang="zh-CN" b="1" dirty="0" smtClean="0"/>
              <a:t>drivel(</a:t>
            </a:r>
            <a:r>
              <a:rPr lang="en-US" altLang="zh-CN" b="1" dirty="0" err="1" smtClean="0"/>
              <a:t>const</a:t>
            </a:r>
            <a:r>
              <a:rPr lang="en-US" altLang="zh-CN" b="1" dirty="0" smtClean="0"/>
              <a:t> </a:t>
            </a:r>
            <a:r>
              <a:rPr lang="en-US" altLang="zh-CN" b="1" dirty="0"/>
              <a:t>char *); </a:t>
            </a:r>
            <a:endParaRPr lang="en-US" altLang="zh-CN" b="1" dirty="0" smtClean="0"/>
          </a:p>
          <a:p>
            <a:pPr lvl="1"/>
            <a:r>
              <a:rPr lang="en-US" altLang="zh-CN" b="1" dirty="0" smtClean="0"/>
              <a:t>It’s </a:t>
            </a:r>
            <a:r>
              <a:rPr lang="en-US" altLang="zh-CN" b="1" dirty="0"/>
              <a:t>valid to assign a non-</a:t>
            </a:r>
            <a:r>
              <a:rPr lang="en-US" altLang="zh-CN" b="1" dirty="0" err="1"/>
              <a:t>const</a:t>
            </a:r>
            <a:r>
              <a:rPr lang="en-US" altLang="zh-CN" b="1" dirty="0"/>
              <a:t> value to a </a:t>
            </a:r>
            <a:r>
              <a:rPr lang="en-US" altLang="zh-CN" b="1" dirty="0" err="1"/>
              <a:t>const</a:t>
            </a:r>
            <a:r>
              <a:rPr lang="en-US" altLang="zh-CN" b="1" dirty="0"/>
              <a:t> variable, but not vice versa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/>
              <a:t>Keep in mind that the </a:t>
            </a:r>
            <a:r>
              <a:rPr lang="en-US" altLang="zh-CN" b="1" dirty="0"/>
              <a:t>signature</a:t>
            </a:r>
            <a:r>
              <a:rPr lang="en-US" altLang="zh-CN" dirty="0"/>
              <a:t>, </a:t>
            </a:r>
            <a:r>
              <a:rPr lang="en-US" altLang="zh-CN" b="1" dirty="0"/>
              <a:t>not</a:t>
            </a:r>
            <a:r>
              <a:rPr lang="en-US" altLang="zh-CN" dirty="0"/>
              <a:t> the </a:t>
            </a:r>
            <a:r>
              <a:rPr lang="en-US" altLang="zh-CN" b="1" dirty="0"/>
              <a:t>function</a:t>
            </a:r>
            <a:r>
              <a:rPr lang="en-US" altLang="zh-CN" dirty="0"/>
              <a:t> </a:t>
            </a:r>
            <a:r>
              <a:rPr lang="en-US" altLang="zh-CN" b="1" dirty="0"/>
              <a:t>type</a:t>
            </a:r>
            <a:r>
              <a:rPr lang="en-US" altLang="zh-CN" dirty="0"/>
              <a:t>, </a:t>
            </a:r>
            <a:r>
              <a:rPr lang="en-US" altLang="zh-CN" b="1" dirty="0"/>
              <a:t>enables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 </a:t>
            </a:r>
            <a:r>
              <a:rPr lang="en-US" altLang="zh-CN" b="1" dirty="0" smtClean="0"/>
              <a:t>overloading</a:t>
            </a:r>
            <a:r>
              <a:rPr lang="en-US" altLang="zh-CN" dirty="0" smtClean="0"/>
              <a:t>. For </a:t>
            </a:r>
            <a:r>
              <a:rPr lang="en-US" altLang="zh-CN" dirty="0"/>
              <a:t>example, the following two declarations are </a:t>
            </a:r>
            <a:r>
              <a:rPr lang="en-US" altLang="zh-CN" dirty="0" smtClean="0"/>
              <a:t>incompatible:</a:t>
            </a:r>
          </a:p>
          <a:p>
            <a:pPr lvl="1"/>
            <a:r>
              <a:rPr lang="en-US" altLang="zh-CN" dirty="0" smtClean="0"/>
              <a:t>long </a:t>
            </a:r>
            <a:r>
              <a:rPr lang="en-US" altLang="zh-CN" dirty="0" err="1"/>
              <a:t>gronk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n, float m); // same signatures,</a:t>
            </a:r>
            <a:br>
              <a:rPr lang="en-US" altLang="zh-CN" dirty="0"/>
            </a:br>
            <a:r>
              <a:rPr lang="en-US" altLang="zh-CN" dirty="0"/>
              <a:t>double </a:t>
            </a:r>
            <a:r>
              <a:rPr lang="en-US" altLang="zh-CN" dirty="0" err="1"/>
              <a:t>gronk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n, float m); // hence </a:t>
            </a:r>
            <a:r>
              <a:rPr lang="en-US" altLang="zh-CN" b="1" dirty="0"/>
              <a:t>not allowed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br>
              <a:rPr lang="en-US" altLang="zh-CN" dirty="0"/>
            </a:br>
            <a:r>
              <a:rPr lang="en-US" altLang="zh-CN" dirty="0" smtClean="0"/>
              <a:t>--Function </a:t>
            </a:r>
            <a:r>
              <a:rPr lang="en-US" altLang="zh-CN" dirty="0"/>
              <a:t>overloading(polymorphism)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843272"/>
          </a:xfrm>
        </p:spPr>
        <p:txBody>
          <a:bodyPr>
            <a:normAutofit/>
          </a:bodyPr>
          <a:lstStyle/>
          <a:p>
            <a:r>
              <a:rPr lang="en-US" altLang="zh-CN" dirty="0"/>
              <a:t>When to Use Function Overloading </a:t>
            </a:r>
            <a:endParaRPr lang="en-US" altLang="zh-CN" dirty="0" smtClean="0"/>
          </a:p>
          <a:p>
            <a:pPr lvl="1"/>
            <a:r>
              <a:rPr lang="en-US" altLang="zh-CN" dirty="0"/>
              <a:t>overloading for functions that perform basically the same task but with</a:t>
            </a:r>
            <a:br>
              <a:rPr lang="en-US" altLang="zh-CN" dirty="0"/>
            </a:br>
            <a:r>
              <a:rPr lang="en-US" altLang="zh-CN" dirty="0"/>
              <a:t>different forms of data </a:t>
            </a:r>
            <a:endParaRPr lang="en-US" altLang="zh-CN" dirty="0" smtClean="0"/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o </a:t>
            </a:r>
            <a:r>
              <a:rPr lang="en-US" altLang="zh-CN" dirty="0"/>
              <a:t>check whether you can accomplish </a:t>
            </a:r>
            <a:r>
              <a:rPr lang="en-US" altLang="zh-CN" dirty="0" smtClean="0"/>
              <a:t>the same </a:t>
            </a:r>
            <a:r>
              <a:rPr lang="en-US" altLang="zh-CN" dirty="0"/>
              <a:t>end by using default arguments </a:t>
            </a:r>
            <a:r>
              <a:rPr lang="en-US" altLang="zh-CN" dirty="0" smtClean="0"/>
              <a:t>to </a:t>
            </a:r>
            <a:r>
              <a:rPr lang="en-US" altLang="zh-CN" b="1" dirty="0" smtClean="0"/>
              <a:t>avoid overuse overloading.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65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100" y="1389888"/>
            <a:ext cx="4872292" cy="5367528"/>
          </a:xfr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1700" dirty="0"/>
              <a:t>Memory Models and Namespaces</a:t>
            </a:r>
          </a:p>
          <a:p>
            <a:pPr lvl="1"/>
            <a:r>
              <a:rPr lang="en-US" altLang="zh-CN" sz="1500" dirty="0"/>
              <a:t>storage and duration</a:t>
            </a:r>
          </a:p>
          <a:p>
            <a:pPr lvl="1"/>
            <a:r>
              <a:rPr lang="en-US" altLang="zh-CN" sz="1500" dirty="0"/>
              <a:t>mutable</a:t>
            </a:r>
          </a:p>
          <a:p>
            <a:pPr lvl="1"/>
            <a:r>
              <a:rPr lang="en-US" altLang="zh-CN" sz="1500" dirty="0" err="1"/>
              <a:t>const</a:t>
            </a:r>
            <a:endParaRPr lang="en-US" altLang="zh-CN" sz="1500" dirty="0"/>
          </a:p>
          <a:p>
            <a:pPr lvl="1"/>
            <a:r>
              <a:rPr lang="en-US" altLang="zh-CN" sz="1500" dirty="0"/>
              <a:t>language linkage</a:t>
            </a:r>
          </a:p>
          <a:p>
            <a:pPr lvl="1"/>
            <a:r>
              <a:rPr lang="en-US" altLang="zh-CN" sz="1500" dirty="0"/>
              <a:t>namespace</a:t>
            </a:r>
          </a:p>
          <a:p>
            <a:r>
              <a:rPr lang="en-US" altLang="zh-CN" sz="1700" dirty="0"/>
              <a:t>Objects and Classes</a:t>
            </a:r>
          </a:p>
          <a:p>
            <a:pPr lvl="1"/>
            <a:r>
              <a:rPr lang="en-US" altLang="zh-CN" sz="1500" dirty="0"/>
              <a:t>class definition</a:t>
            </a:r>
          </a:p>
          <a:p>
            <a:pPr lvl="1"/>
            <a:r>
              <a:rPr lang="en-US" altLang="zh-CN" sz="1500" dirty="0"/>
              <a:t>inline method</a:t>
            </a:r>
          </a:p>
          <a:p>
            <a:pPr lvl="1"/>
            <a:r>
              <a:rPr lang="en-US" altLang="zh-CN" sz="1500" dirty="0"/>
              <a:t>Using the class and objects</a:t>
            </a:r>
          </a:p>
          <a:p>
            <a:pPr lvl="1"/>
            <a:r>
              <a:rPr lang="en-US" altLang="zh-CN" sz="1500" dirty="0"/>
              <a:t>Class Constructors</a:t>
            </a:r>
          </a:p>
          <a:p>
            <a:pPr lvl="1"/>
            <a:r>
              <a:rPr lang="en-US" altLang="zh-CN" sz="1500" dirty="0"/>
              <a:t>Class Destructors</a:t>
            </a:r>
          </a:p>
          <a:p>
            <a:pPr lvl="1"/>
            <a:r>
              <a:rPr lang="en-US" altLang="zh-CN" sz="1500" dirty="0" err="1"/>
              <a:t>const</a:t>
            </a:r>
            <a:r>
              <a:rPr lang="en-US" altLang="zh-CN" sz="1500" dirty="0"/>
              <a:t> member function</a:t>
            </a:r>
          </a:p>
          <a:p>
            <a:pPr lvl="1"/>
            <a:r>
              <a:rPr lang="en-US" altLang="zh-CN" sz="1500" dirty="0"/>
              <a:t>The this Pointer</a:t>
            </a:r>
          </a:p>
          <a:p>
            <a:pPr lvl="1"/>
            <a:r>
              <a:rPr lang="en-US" altLang="zh-CN" sz="1500" dirty="0"/>
              <a:t>class scope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817044" y="1389888"/>
            <a:ext cx="5713540" cy="53675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altLang="zh-CN" dirty="0"/>
              <a:t>Enhanced feature of Objects and classes</a:t>
            </a:r>
          </a:p>
          <a:p>
            <a:pPr lvl="1"/>
            <a:r>
              <a:rPr lang="en-US" altLang="zh-CN" dirty="0"/>
              <a:t>Operator overloading</a:t>
            </a:r>
          </a:p>
          <a:p>
            <a:pPr lvl="1"/>
            <a:r>
              <a:rPr lang="en-US" altLang="zh-CN" dirty="0"/>
              <a:t>Friends</a:t>
            </a:r>
          </a:p>
          <a:p>
            <a:pPr lvl="1"/>
            <a:r>
              <a:rPr lang="en-US" altLang="zh-CN" dirty="0"/>
              <a:t>Automatic Conversions and Type Casts for Classes</a:t>
            </a:r>
          </a:p>
          <a:p>
            <a:pPr lvl="1"/>
            <a:r>
              <a:rPr lang="en-US" altLang="zh-CN" dirty="0"/>
              <a:t>static member/member function of class</a:t>
            </a:r>
          </a:p>
          <a:p>
            <a:pPr lvl="1"/>
            <a:r>
              <a:rPr lang="en-US" altLang="zh-CN" dirty="0"/>
              <a:t>new/delete vs classes and objects</a:t>
            </a:r>
          </a:p>
          <a:p>
            <a:pPr lvl="1"/>
            <a:r>
              <a:rPr lang="en-US" altLang="zh-CN" dirty="0"/>
              <a:t>placement new</a:t>
            </a:r>
          </a:p>
          <a:p>
            <a:pPr lvl="1"/>
            <a:r>
              <a:rPr lang="en-US" altLang="zh-CN" dirty="0"/>
              <a:t>Special default Member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/>
              <a:t>Class Inheritance</a:t>
            </a:r>
          </a:p>
          <a:p>
            <a:pPr lvl="1"/>
            <a:r>
              <a:rPr lang="en-US" altLang="zh-CN" dirty="0"/>
              <a:t>deriving a class</a:t>
            </a:r>
          </a:p>
          <a:p>
            <a:pPr lvl="1"/>
            <a:r>
              <a:rPr lang="en-US" altLang="zh-CN" sz="1400" dirty="0"/>
              <a:t>Constructors: Access Considerations</a:t>
            </a:r>
          </a:p>
          <a:p>
            <a:pPr lvl="1"/>
            <a:r>
              <a:rPr lang="en-US" altLang="zh-CN" sz="1400" dirty="0"/>
              <a:t>Special Relationships Between Derived and Base Classes</a:t>
            </a:r>
          </a:p>
          <a:p>
            <a:pPr lvl="1"/>
            <a:r>
              <a:rPr lang="en-US" altLang="zh-CN" sz="1400" dirty="0"/>
              <a:t>Inheritance: An </a:t>
            </a:r>
            <a:r>
              <a:rPr lang="en-US" altLang="zh-CN" sz="1400" b="1" i="1" dirty="0"/>
              <a:t>Is-a </a:t>
            </a:r>
            <a:r>
              <a:rPr lang="en-US" altLang="zh-CN" sz="1400" dirty="0"/>
              <a:t>Relationship </a:t>
            </a:r>
          </a:p>
          <a:p>
            <a:pPr lvl="1"/>
            <a:r>
              <a:rPr lang="en-US" altLang="zh-CN" sz="1400" dirty="0"/>
              <a:t>Polymorphic Public Inheritance(keyword virtual)</a:t>
            </a:r>
          </a:p>
          <a:p>
            <a:pPr lvl="1"/>
            <a:r>
              <a:rPr lang="en-US" altLang="zh-CN" sz="1400" dirty="0"/>
              <a:t>Static and Dynamic Binding </a:t>
            </a:r>
          </a:p>
          <a:p>
            <a:pPr lvl="1"/>
            <a:r>
              <a:rPr lang="en-US" altLang="zh-CN" sz="1400" dirty="0"/>
              <a:t>Access Control: </a:t>
            </a:r>
            <a:r>
              <a:rPr lang="en-US" altLang="zh-CN" sz="1400" b="1" dirty="0"/>
              <a:t>protected</a:t>
            </a:r>
          </a:p>
          <a:p>
            <a:pPr lvl="1"/>
            <a:r>
              <a:rPr lang="en-US" altLang="zh-CN" sz="1400" dirty="0"/>
              <a:t>Inheritance and Dynamic Memory Allocation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181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--Function </a:t>
            </a:r>
            <a:r>
              <a:rPr lang="en-US" altLang="zh-CN" dirty="0"/>
              <a:t>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837944"/>
            <a:ext cx="8915400" cy="494690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You should </a:t>
            </a:r>
            <a:r>
              <a:rPr lang="en-US" altLang="zh-CN" b="1" dirty="0"/>
              <a:t>use templates </a:t>
            </a:r>
            <a:r>
              <a:rPr lang="en-US" altLang="zh-CN" dirty="0"/>
              <a:t>if you need functions that apply the </a:t>
            </a:r>
            <a:r>
              <a:rPr lang="en-US" altLang="zh-CN" b="1" dirty="0"/>
              <a:t>same algorithm </a:t>
            </a:r>
            <a:r>
              <a:rPr lang="en-US" altLang="zh-CN" dirty="0"/>
              <a:t>to a </a:t>
            </a:r>
            <a:r>
              <a:rPr lang="en-US" altLang="zh-CN" b="1" dirty="0"/>
              <a:t>variety</a:t>
            </a:r>
            <a:r>
              <a:rPr lang="en-US" altLang="zh-CN" dirty="0"/>
              <a:t> </a:t>
            </a:r>
            <a:r>
              <a:rPr lang="en-US" altLang="zh-CN" dirty="0" smtClean="0"/>
              <a:t>of </a:t>
            </a:r>
            <a:r>
              <a:rPr lang="en-US" altLang="zh-CN" b="1" dirty="0" smtClean="0"/>
              <a:t>types </a:t>
            </a:r>
          </a:p>
          <a:p>
            <a:r>
              <a:rPr lang="en-US" altLang="zh-CN" dirty="0" smtClean="0"/>
              <a:t>A </a:t>
            </a:r>
            <a:r>
              <a:rPr lang="en-US" altLang="zh-CN" b="1" i="1" dirty="0"/>
              <a:t>function template </a:t>
            </a:r>
            <a:r>
              <a:rPr lang="en-US" altLang="zh-CN" dirty="0"/>
              <a:t>is </a:t>
            </a:r>
            <a:r>
              <a:rPr lang="en-US" altLang="zh-CN" b="1" dirty="0"/>
              <a:t>a generic function description</a:t>
            </a:r>
            <a:r>
              <a:rPr lang="en-US" altLang="zh-CN" dirty="0"/>
              <a:t>; that is, it defines a </a:t>
            </a:r>
            <a:r>
              <a:rPr lang="en-US" altLang="zh-CN" dirty="0" smtClean="0"/>
              <a:t>function in </a:t>
            </a:r>
            <a:r>
              <a:rPr lang="en-US" altLang="zh-CN" dirty="0"/>
              <a:t>terms of a generic type for which a specific type, such as </a:t>
            </a:r>
            <a:r>
              <a:rPr lang="en-US" altLang="zh-CN" dirty="0" err="1"/>
              <a:t>int</a:t>
            </a:r>
            <a:r>
              <a:rPr lang="en-US" altLang="zh-CN" dirty="0"/>
              <a:t> or double, can be </a:t>
            </a:r>
            <a:r>
              <a:rPr lang="en-US" altLang="zh-CN" dirty="0" smtClean="0"/>
              <a:t>substituted.</a:t>
            </a:r>
          </a:p>
          <a:p>
            <a:r>
              <a:rPr lang="en-US" altLang="zh-CN" dirty="0"/>
              <a:t>By </a:t>
            </a:r>
            <a:r>
              <a:rPr lang="en-US" altLang="zh-CN" b="1" dirty="0"/>
              <a:t>passing a type</a:t>
            </a:r>
            <a:r>
              <a:rPr lang="en-US" altLang="zh-CN" dirty="0"/>
              <a:t> as a parameter to a template, you cause the </a:t>
            </a:r>
            <a:r>
              <a:rPr lang="en-US" altLang="zh-CN" b="1" dirty="0"/>
              <a:t>compiler</a:t>
            </a:r>
            <a:r>
              <a:rPr lang="en-US" altLang="zh-CN" dirty="0"/>
              <a:t> to </a:t>
            </a:r>
            <a:r>
              <a:rPr lang="en-US" altLang="zh-CN" b="1" dirty="0"/>
              <a:t>generate</a:t>
            </a:r>
            <a:r>
              <a:rPr lang="en-US" altLang="zh-CN" dirty="0"/>
              <a:t> </a:t>
            </a:r>
            <a:r>
              <a:rPr lang="en-US" altLang="zh-CN" dirty="0" smtClean="0"/>
              <a:t>a </a:t>
            </a:r>
            <a:r>
              <a:rPr lang="en-US" altLang="zh-CN" b="1" dirty="0" smtClean="0"/>
              <a:t>function</a:t>
            </a:r>
            <a:r>
              <a:rPr lang="en-US" altLang="zh-CN" dirty="0" smtClean="0"/>
              <a:t> </a:t>
            </a:r>
            <a:r>
              <a:rPr lang="en-US" altLang="zh-CN" dirty="0"/>
              <a:t>for that particular </a:t>
            </a:r>
            <a:r>
              <a:rPr lang="en-US" altLang="zh-CN" dirty="0" smtClean="0"/>
              <a:t>type</a:t>
            </a:r>
          </a:p>
          <a:p>
            <a:r>
              <a:rPr lang="en-US" altLang="zh-CN" dirty="0"/>
              <a:t>Because templates let you program in terms of a </a:t>
            </a:r>
            <a:r>
              <a:rPr lang="en-US" altLang="zh-CN" dirty="0" smtClean="0"/>
              <a:t>generic type </a:t>
            </a:r>
            <a:r>
              <a:rPr lang="en-US" altLang="zh-CN" dirty="0"/>
              <a:t>instead of a specific type, the process is sometimes termed </a:t>
            </a:r>
            <a:r>
              <a:rPr lang="en-US" altLang="zh-CN" b="1" i="1" dirty="0"/>
              <a:t>generic </a:t>
            </a:r>
            <a:r>
              <a:rPr lang="en-US" altLang="zh-CN" b="1" i="1" dirty="0" smtClean="0"/>
              <a:t>programming(</a:t>
            </a:r>
            <a:r>
              <a:rPr lang="zh-CN" altLang="en-US" b="1" i="1" dirty="0" smtClean="0"/>
              <a:t>泛型函数，泛型编程，泛型算法</a:t>
            </a:r>
            <a:r>
              <a:rPr lang="en-US" altLang="zh-CN" b="1" i="1" dirty="0" smtClean="0"/>
              <a:t>)</a:t>
            </a:r>
            <a:r>
              <a:rPr lang="en-US" altLang="zh-CN" i="1" dirty="0" smtClean="0"/>
              <a:t>.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Because types are represented by parameters, the template feature is sometimes referred </a:t>
            </a:r>
            <a:r>
              <a:rPr lang="en-US" altLang="zh-CN" dirty="0" smtClean="0"/>
              <a:t>to as </a:t>
            </a:r>
            <a:r>
              <a:rPr lang="en-US" altLang="zh-CN" b="1" i="1" dirty="0"/>
              <a:t>parameterized </a:t>
            </a:r>
            <a:r>
              <a:rPr lang="en-US" altLang="zh-CN" b="1" i="1" dirty="0" smtClean="0"/>
              <a:t>types(</a:t>
            </a:r>
            <a:r>
              <a:rPr lang="zh-CN" altLang="en-US" b="1" i="1" dirty="0" smtClean="0"/>
              <a:t>参数化）</a:t>
            </a:r>
            <a:r>
              <a:rPr lang="en-US" altLang="zh-CN" dirty="0" smtClean="0"/>
              <a:t> .</a:t>
            </a:r>
          </a:p>
          <a:p>
            <a:r>
              <a:rPr lang="en-US" altLang="zh-CN" dirty="0"/>
              <a:t>Function templates enable you to define a function in terms of some </a:t>
            </a:r>
            <a:r>
              <a:rPr lang="en-US" altLang="zh-CN" b="1" dirty="0"/>
              <a:t>arbitrary</a:t>
            </a:r>
            <a:r>
              <a:rPr lang="en-US" altLang="zh-CN" dirty="0"/>
              <a:t> type. </a:t>
            </a:r>
            <a:endParaRPr lang="en-US" altLang="zh-CN" dirty="0" smtClean="0"/>
          </a:p>
          <a:p>
            <a:pPr lvl="1"/>
            <a:r>
              <a:rPr lang="en-US" altLang="zh-CN" dirty="0"/>
              <a:t>template &lt;</a:t>
            </a:r>
            <a:r>
              <a:rPr lang="en-US" altLang="zh-CN" dirty="0" err="1">
                <a:solidFill>
                  <a:srgbClr val="FF0000"/>
                </a:solidFill>
              </a:rPr>
              <a:t>typename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/>
              <a:t>AnyType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void Swap(</a:t>
            </a:r>
            <a:r>
              <a:rPr lang="en-US" altLang="zh-CN" dirty="0" err="1"/>
              <a:t>AnyType</a:t>
            </a:r>
            <a:r>
              <a:rPr lang="en-US" altLang="zh-CN" dirty="0"/>
              <a:t> &amp;a, </a:t>
            </a:r>
            <a:r>
              <a:rPr lang="en-US" altLang="zh-CN" dirty="0" err="1"/>
              <a:t>AnyType</a:t>
            </a:r>
            <a:r>
              <a:rPr lang="en-US" altLang="zh-CN" dirty="0"/>
              <a:t> &amp;b)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 err="1"/>
              <a:t>AnyType</a:t>
            </a:r>
            <a:r>
              <a:rPr lang="en-US" altLang="zh-CN" dirty="0"/>
              <a:t> temp;</a:t>
            </a:r>
            <a:br>
              <a:rPr lang="en-US" altLang="zh-CN" dirty="0"/>
            </a:br>
            <a:r>
              <a:rPr lang="en-US" altLang="zh-CN" dirty="0"/>
              <a:t>temp = a;</a:t>
            </a:r>
            <a:br>
              <a:rPr lang="en-US" altLang="zh-CN" dirty="0"/>
            </a:br>
            <a:r>
              <a:rPr lang="en-US" altLang="zh-CN" dirty="0"/>
              <a:t>a = b;</a:t>
            </a:r>
            <a:br>
              <a:rPr lang="en-US" altLang="zh-CN" dirty="0"/>
            </a:br>
            <a:r>
              <a:rPr lang="en-US" altLang="zh-CN" dirty="0"/>
              <a:t>b = temp;</a:t>
            </a:r>
            <a:br>
              <a:rPr lang="en-US" altLang="zh-CN" dirty="0"/>
            </a:br>
            <a:r>
              <a:rPr lang="en-US" altLang="zh-CN" dirty="0"/>
              <a:t>} </a:t>
            </a:r>
            <a:br>
              <a:rPr lang="en-US" altLang="zh-CN" dirty="0"/>
            </a:br>
            <a:r>
              <a:rPr lang="en-US" altLang="zh-CN" dirty="0" smtClean="0">
                <a:solidFill>
                  <a:srgbClr val="FF0000"/>
                </a:solidFill>
              </a:rPr>
              <a:t>note: the “</a:t>
            </a:r>
            <a:r>
              <a:rPr lang="en-US" altLang="zh-CN" dirty="0" err="1" smtClean="0">
                <a:solidFill>
                  <a:srgbClr val="FF0000"/>
                </a:solidFill>
              </a:rPr>
              <a:t>typename</a:t>
            </a:r>
            <a:r>
              <a:rPr lang="en-US" altLang="zh-CN" dirty="0" smtClean="0">
                <a:solidFill>
                  <a:srgbClr val="FF0000"/>
                </a:solidFill>
              </a:rPr>
              <a:t>” can be replaced with “class”. They are the same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1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--Function </a:t>
            </a:r>
            <a:r>
              <a:rPr lang="en-US" altLang="zh-CN" dirty="0"/>
              <a:t>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837944"/>
            <a:ext cx="8915400" cy="379476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Note </a:t>
            </a:r>
            <a:r>
              <a:rPr lang="en-US" altLang="zh-CN" dirty="0" smtClean="0"/>
              <a:t>that </a:t>
            </a:r>
            <a:r>
              <a:rPr lang="en-US" altLang="zh-CN" b="1" dirty="0" smtClean="0"/>
              <a:t>function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templates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don’t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make</a:t>
            </a:r>
            <a:r>
              <a:rPr lang="en-US" altLang="zh-CN" dirty="0"/>
              <a:t> </a:t>
            </a:r>
            <a:r>
              <a:rPr lang="en-US" altLang="zh-CN" b="1" dirty="0"/>
              <a:t>executable</a:t>
            </a:r>
            <a:r>
              <a:rPr lang="en-US" altLang="zh-CN" dirty="0"/>
              <a:t> </a:t>
            </a:r>
            <a:r>
              <a:rPr lang="en-US" altLang="zh-CN" b="1" dirty="0"/>
              <a:t>programs</a:t>
            </a:r>
            <a:r>
              <a:rPr lang="en-US" altLang="zh-CN" dirty="0"/>
              <a:t> any </a:t>
            </a:r>
            <a:r>
              <a:rPr lang="en-US" altLang="zh-CN" b="1" dirty="0"/>
              <a:t>shorter</a:t>
            </a:r>
            <a:r>
              <a:rPr lang="en-US" altLang="zh-CN" dirty="0"/>
              <a:t>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you will wind up get </a:t>
            </a:r>
            <a:r>
              <a:rPr lang="en-US" altLang="zh-CN" b="1" dirty="0" smtClean="0"/>
              <a:t>separated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functions</a:t>
            </a:r>
            <a:r>
              <a:rPr lang="en-US" altLang="zh-CN" dirty="0" smtClean="0"/>
              <a:t> generated by the compiler </a:t>
            </a:r>
            <a:r>
              <a:rPr lang="en-US" altLang="zh-CN" dirty="0"/>
              <a:t>by </a:t>
            </a:r>
            <a:r>
              <a:rPr lang="en-US" altLang="zh-CN" dirty="0" smtClean="0"/>
              <a:t>substituting the types. </a:t>
            </a:r>
            <a:r>
              <a:rPr lang="en-US" altLang="zh-CN" b="1" dirty="0"/>
              <a:t>just </a:t>
            </a:r>
            <a:r>
              <a:rPr lang="en-US" altLang="zh-CN" b="1" dirty="0" smtClean="0"/>
              <a:t>like you defined </a:t>
            </a:r>
            <a:r>
              <a:rPr lang="en-US" altLang="zh-CN" b="1" dirty="0"/>
              <a:t>each function </a:t>
            </a:r>
            <a:r>
              <a:rPr lang="en-US" altLang="zh-CN" b="1" dirty="0" smtClean="0"/>
              <a:t>manually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final</a:t>
            </a:r>
            <a:r>
              <a:rPr lang="en-US" altLang="zh-CN" dirty="0"/>
              <a:t> </a:t>
            </a:r>
            <a:r>
              <a:rPr lang="en-US" altLang="zh-CN" b="1" dirty="0"/>
              <a:t>code</a:t>
            </a:r>
            <a:r>
              <a:rPr lang="en-US" altLang="zh-CN" dirty="0"/>
              <a:t> </a:t>
            </a:r>
            <a:r>
              <a:rPr lang="en-US" altLang="zh-CN" b="1" dirty="0"/>
              <a:t>doesn’t</a:t>
            </a:r>
            <a:r>
              <a:rPr lang="en-US" altLang="zh-CN" dirty="0"/>
              <a:t> </a:t>
            </a:r>
            <a:r>
              <a:rPr lang="en-US" altLang="zh-CN" b="1" dirty="0"/>
              <a:t>contain</a:t>
            </a:r>
            <a:r>
              <a:rPr lang="en-US" altLang="zh-CN" dirty="0"/>
              <a:t> any </a:t>
            </a:r>
            <a:r>
              <a:rPr lang="en-US" altLang="zh-CN" b="1" dirty="0"/>
              <a:t>templates</a:t>
            </a:r>
            <a:r>
              <a:rPr lang="en-US" altLang="zh-CN" dirty="0"/>
              <a:t>; it </a:t>
            </a:r>
            <a:r>
              <a:rPr lang="en-US" altLang="zh-CN" dirty="0" smtClean="0"/>
              <a:t>just contains </a:t>
            </a:r>
            <a:r>
              <a:rPr lang="en-US" altLang="zh-CN" dirty="0"/>
              <a:t>the actual functions generated for the </a:t>
            </a:r>
            <a:r>
              <a:rPr lang="en-US" altLang="zh-CN" dirty="0" smtClean="0"/>
              <a:t>program.</a:t>
            </a:r>
          </a:p>
          <a:p>
            <a:r>
              <a:rPr lang="en-US" altLang="zh-CN" dirty="0" smtClean="0"/>
              <a:t>The </a:t>
            </a:r>
            <a:r>
              <a:rPr lang="en-US" altLang="zh-CN" b="1" dirty="0"/>
              <a:t>benefits</a:t>
            </a:r>
            <a:r>
              <a:rPr lang="en-US" altLang="zh-CN" dirty="0"/>
              <a:t> of templates are </a:t>
            </a:r>
            <a:r>
              <a:rPr lang="en-US" altLang="zh-CN" dirty="0" smtClean="0"/>
              <a:t>that they </a:t>
            </a:r>
            <a:r>
              <a:rPr lang="en-US" altLang="zh-CN" dirty="0"/>
              <a:t>make generating multiple function definitions </a:t>
            </a:r>
            <a:r>
              <a:rPr lang="en-US" altLang="zh-CN" b="1" dirty="0"/>
              <a:t>simpler</a:t>
            </a:r>
            <a:r>
              <a:rPr lang="en-US" altLang="zh-CN" dirty="0"/>
              <a:t> and more </a:t>
            </a:r>
            <a:r>
              <a:rPr lang="en-US" altLang="zh-CN" b="1" dirty="0"/>
              <a:t>reliable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/>
              <a:t>Y</a:t>
            </a:r>
            <a:r>
              <a:rPr lang="en-US" altLang="zh-CN" dirty="0" smtClean="0"/>
              <a:t>ou </a:t>
            </a:r>
            <a:r>
              <a:rPr lang="en-US" altLang="zh-CN" dirty="0"/>
              <a:t>can </a:t>
            </a:r>
            <a:r>
              <a:rPr lang="en-US" altLang="zh-CN" b="1" dirty="0"/>
              <a:t>overload</a:t>
            </a:r>
            <a:r>
              <a:rPr lang="en-US" altLang="zh-CN" dirty="0"/>
              <a:t> </a:t>
            </a:r>
            <a:r>
              <a:rPr lang="en-US" altLang="zh-CN" b="1" dirty="0"/>
              <a:t>template</a:t>
            </a:r>
            <a:r>
              <a:rPr lang="en-US" altLang="zh-CN" dirty="0"/>
              <a:t> definitions, just as you </a:t>
            </a:r>
            <a:r>
              <a:rPr lang="en-US" altLang="zh-CN" dirty="0" smtClean="0"/>
              <a:t>overload regular </a:t>
            </a:r>
            <a:r>
              <a:rPr lang="en-US" altLang="zh-CN" dirty="0"/>
              <a:t>function definitions.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Note: Not all </a:t>
            </a:r>
            <a:r>
              <a:rPr lang="en-US" altLang="zh-CN" dirty="0"/>
              <a:t>template arguments have to be template parameter types. </a:t>
            </a:r>
            <a:r>
              <a:rPr lang="en-US" altLang="zh-CN" dirty="0" smtClean="0"/>
              <a:t>like below: n is a specific type of int.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984" y="5338030"/>
            <a:ext cx="4070559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br>
              <a:rPr lang="en-US" altLang="zh-CN" dirty="0"/>
            </a:br>
            <a:r>
              <a:rPr lang="en-US" altLang="zh-CN" dirty="0"/>
              <a:t>--Function Templates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Function template </a:t>
            </a:r>
            <a:r>
              <a:rPr lang="en-US" altLang="zh-CN" b="1" dirty="0" smtClean="0"/>
              <a:t>limitations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you should be care of “+”, or “&lt;“… operator. they may not be supported. such as the type is a structure.</a:t>
            </a:r>
          </a:p>
          <a:p>
            <a:pPr lvl="1"/>
            <a:r>
              <a:rPr lang="en-US" altLang="zh-CN" b="1" dirty="0" smtClean="0"/>
              <a:t>operator overloading</a:t>
            </a:r>
            <a:r>
              <a:rPr lang="en-US" altLang="zh-CN" dirty="0" smtClean="0"/>
              <a:t> can solve this problem.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3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br>
              <a:rPr lang="en-US" altLang="zh-CN" dirty="0"/>
            </a:br>
            <a:r>
              <a:rPr lang="en-US" altLang="zh-CN" dirty="0" smtClean="0"/>
              <a:t>--Explicit </a:t>
            </a:r>
            <a:r>
              <a:rPr lang="en-US" altLang="zh-CN" dirty="0"/>
              <a:t>Specializations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868168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b="1" dirty="0" smtClean="0"/>
              <a:t>Why</a:t>
            </a:r>
            <a:r>
              <a:rPr lang="en-US" altLang="zh-CN" dirty="0" smtClean="0"/>
              <a:t> we need explicit specialization(</a:t>
            </a:r>
            <a:r>
              <a:rPr lang="zh-CN" altLang="en-US" dirty="0" smtClean="0"/>
              <a:t>显示特化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In some cases, we may want do some special things with certain special types while the general template function can not achieve this.</a:t>
            </a:r>
          </a:p>
          <a:p>
            <a:r>
              <a:rPr lang="en-US" altLang="zh-CN" dirty="0"/>
              <a:t>W</a:t>
            </a:r>
            <a:r>
              <a:rPr lang="en-US" altLang="zh-CN" dirty="0" smtClean="0"/>
              <a:t>hat is </a:t>
            </a:r>
            <a:r>
              <a:rPr lang="en-US" altLang="zh-CN" dirty="0"/>
              <a:t>explicit </a:t>
            </a:r>
            <a:r>
              <a:rPr lang="en-US" altLang="zh-CN" dirty="0" smtClean="0"/>
              <a:t>specialization.</a:t>
            </a:r>
          </a:p>
          <a:p>
            <a:pPr lvl="1"/>
            <a:r>
              <a:rPr lang="en-US" altLang="zh-CN" dirty="0"/>
              <a:t>For a given function name, you can have a </a:t>
            </a:r>
            <a:r>
              <a:rPr lang="en-US" altLang="zh-CN" b="1" dirty="0"/>
              <a:t>non template function</a:t>
            </a:r>
            <a:r>
              <a:rPr lang="en-US" altLang="zh-CN" dirty="0"/>
              <a:t>, a </a:t>
            </a:r>
            <a:r>
              <a:rPr lang="en-US" altLang="zh-CN" b="1" dirty="0"/>
              <a:t>template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, and an </a:t>
            </a:r>
            <a:r>
              <a:rPr lang="en-US" altLang="zh-CN" b="1" dirty="0"/>
              <a:t>explicit</a:t>
            </a:r>
            <a:r>
              <a:rPr lang="en-US" altLang="zh-CN" dirty="0"/>
              <a:t> </a:t>
            </a:r>
            <a:r>
              <a:rPr lang="en-US" altLang="zh-CN" b="1" dirty="0"/>
              <a:t>specialization</a:t>
            </a:r>
            <a:r>
              <a:rPr lang="en-US" altLang="zh-CN" dirty="0"/>
              <a:t> </a:t>
            </a:r>
            <a:r>
              <a:rPr lang="en-US" altLang="zh-CN" b="1" dirty="0"/>
              <a:t>template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, along with overloaded </a:t>
            </a:r>
            <a:r>
              <a:rPr lang="en-US" altLang="zh-CN" dirty="0" smtClean="0"/>
              <a:t>versions of </a:t>
            </a:r>
            <a:r>
              <a:rPr lang="en-US" altLang="zh-CN" dirty="0"/>
              <a:t>all of </a:t>
            </a:r>
            <a:r>
              <a:rPr lang="en-US" altLang="zh-CN" dirty="0" smtClean="0"/>
              <a:t>these.</a:t>
            </a:r>
            <a:endParaRPr lang="en-US" altLang="zh-CN" dirty="0"/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/>
              <a:t>prototype and definition for an explicit specialization should be </a:t>
            </a:r>
            <a:r>
              <a:rPr lang="en-US" altLang="zh-CN" b="1" dirty="0"/>
              <a:t>preceded</a:t>
            </a:r>
            <a:r>
              <a:rPr lang="en-US" altLang="zh-CN" dirty="0"/>
              <a:t> by</a:t>
            </a:r>
            <a:br>
              <a:rPr lang="en-US" altLang="zh-CN" dirty="0"/>
            </a:br>
            <a:r>
              <a:rPr lang="en-US" altLang="zh-CN" b="1" dirty="0"/>
              <a:t>template</a:t>
            </a:r>
            <a:r>
              <a:rPr lang="en-US" altLang="zh-CN" dirty="0"/>
              <a:t> </a:t>
            </a:r>
            <a:r>
              <a:rPr lang="en-US" altLang="zh-CN" b="1" dirty="0"/>
              <a:t>&lt;&gt;</a:t>
            </a:r>
            <a:r>
              <a:rPr lang="en-US" altLang="zh-CN" dirty="0"/>
              <a:t> and should mention the specialized type by </a:t>
            </a:r>
            <a:r>
              <a:rPr lang="en-US" altLang="zh-CN" dirty="0" smtClean="0"/>
              <a:t>name.</a:t>
            </a:r>
            <a:endParaRPr lang="en-US" altLang="zh-CN" dirty="0"/>
          </a:p>
          <a:p>
            <a:pPr lvl="1"/>
            <a:r>
              <a:rPr lang="en-US" altLang="zh-CN" dirty="0" smtClean="0"/>
              <a:t>A </a:t>
            </a:r>
            <a:r>
              <a:rPr lang="en-US" altLang="zh-CN" b="1" dirty="0"/>
              <a:t>specialization</a:t>
            </a:r>
            <a:r>
              <a:rPr lang="en-US" altLang="zh-CN" dirty="0"/>
              <a:t> </a:t>
            </a:r>
            <a:r>
              <a:rPr lang="en-US" altLang="zh-CN" b="1" dirty="0"/>
              <a:t>overrides</a:t>
            </a:r>
            <a:r>
              <a:rPr lang="en-US" altLang="zh-CN" dirty="0"/>
              <a:t> the </a:t>
            </a:r>
            <a:r>
              <a:rPr lang="en-US" altLang="zh-CN" b="1" dirty="0"/>
              <a:t>regular</a:t>
            </a:r>
            <a:r>
              <a:rPr lang="en-US" altLang="zh-CN" dirty="0"/>
              <a:t> </a:t>
            </a:r>
            <a:r>
              <a:rPr lang="en-US" altLang="zh-CN" b="1" dirty="0"/>
              <a:t>template</a:t>
            </a:r>
            <a:r>
              <a:rPr lang="en-US" altLang="zh-CN" dirty="0"/>
              <a:t>, and a </a:t>
            </a:r>
            <a:r>
              <a:rPr lang="en-US" altLang="zh-CN" b="1" dirty="0"/>
              <a:t>non template </a:t>
            </a:r>
            <a:r>
              <a:rPr lang="en-US" altLang="zh-CN" dirty="0"/>
              <a:t>function </a:t>
            </a:r>
            <a:r>
              <a:rPr lang="en-US" altLang="zh-CN" b="1" dirty="0"/>
              <a:t>overrides</a:t>
            </a:r>
            <a:r>
              <a:rPr lang="en-US" altLang="zh-CN" dirty="0"/>
              <a:t> </a:t>
            </a:r>
            <a:r>
              <a:rPr lang="en-US" altLang="zh-CN" b="1" dirty="0"/>
              <a:t>both</a:t>
            </a:r>
            <a:r>
              <a:rPr lang="en-US" altLang="zh-CN" dirty="0"/>
              <a:t>.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072" y="4777564"/>
            <a:ext cx="3645087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br>
              <a:rPr lang="en-US" altLang="zh-CN" dirty="0"/>
            </a:br>
            <a:r>
              <a:rPr lang="en-US" altLang="zh-CN" dirty="0"/>
              <a:t>-- instantiation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/>
            <a:r>
              <a:rPr lang="en-US" altLang="zh-CN" sz="1800" dirty="0"/>
              <a:t>When the compiler uses the template to generate a function definition for a particular type, the result is termed an </a:t>
            </a:r>
            <a:r>
              <a:rPr lang="en-US" altLang="zh-CN" sz="1800" b="1" dirty="0"/>
              <a:t>instantiation</a:t>
            </a:r>
            <a:r>
              <a:rPr lang="en-US" altLang="zh-CN" sz="1800" dirty="0"/>
              <a:t> of the template(</a:t>
            </a:r>
            <a:r>
              <a:rPr lang="zh-CN" altLang="en-US" sz="1800" dirty="0"/>
              <a:t>模板实例化）</a:t>
            </a:r>
            <a:endParaRPr lang="en-US" altLang="zh-CN" sz="1800" dirty="0"/>
          </a:p>
          <a:p>
            <a:r>
              <a:rPr lang="en-US" altLang="zh-CN" dirty="0"/>
              <a:t>C++ allows for </a:t>
            </a:r>
            <a:r>
              <a:rPr lang="en-US" altLang="zh-CN" b="1" dirty="0"/>
              <a:t>explicit</a:t>
            </a:r>
            <a:r>
              <a:rPr lang="en-US" altLang="zh-CN" dirty="0"/>
              <a:t> </a:t>
            </a:r>
            <a:r>
              <a:rPr lang="en-US" altLang="zh-CN" b="1" dirty="0"/>
              <a:t>instantiation</a:t>
            </a:r>
            <a:r>
              <a:rPr lang="en-US" altLang="zh-CN" dirty="0"/>
              <a:t>. That means you can instruct the compiler to create a particular instantiation </a:t>
            </a:r>
            <a:endParaRPr lang="en-US" altLang="zh-CN" dirty="0" smtClean="0"/>
          </a:p>
          <a:p>
            <a:pPr lvl="1"/>
            <a:r>
              <a:rPr lang="fr-FR" altLang="zh-CN" i="1" dirty="0" smtClean="0"/>
              <a:t>template </a:t>
            </a:r>
            <a:r>
              <a:rPr lang="fr-FR" altLang="zh-CN" i="1" dirty="0"/>
              <a:t>void Swap&lt;int&gt;(int, int); // explicit instantiation </a:t>
            </a:r>
            <a:endParaRPr lang="fr-FR" altLang="zh-CN" i="1" dirty="0" smtClean="0"/>
          </a:p>
          <a:p>
            <a:pPr lvl="1"/>
            <a:r>
              <a:rPr lang="fr-FR" altLang="zh-CN" dirty="0"/>
              <a:t>cout &lt;&lt; Add&lt;double&gt;(x, m) &lt;&lt; endl; // explicit instantiation </a:t>
            </a:r>
            <a:r>
              <a:rPr lang="fr-FR" altLang="zh-CN" dirty="0" smtClean="0"/>
              <a:t>in a function</a:t>
            </a:r>
          </a:p>
          <a:p>
            <a:pPr lvl="1"/>
            <a:r>
              <a:rPr lang="en-US" altLang="zh-CN" dirty="0"/>
              <a:t>Swap&lt;double&gt;(m, x); // almost works </a:t>
            </a:r>
            <a:r>
              <a:rPr lang="en-US" altLang="zh-CN" dirty="0" smtClean="0"/>
              <a:t> </a:t>
            </a:r>
            <a:endParaRPr lang="fr-FR" altLang="zh-CN" i="1" dirty="0" smtClean="0"/>
          </a:p>
          <a:p>
            <a:r>
              <a:rPr lang="en-US" altLang="zh-CN" dirty="0"/>
              <a:t>A </a:t>
            </a:r>
            <a:r>
              <a:rPr lang="en-US" altLang="zh-CN" b="1" dirty="0"/>
              <a:t>compiler</a:t>
            </a:r>
            <a:r>
              <a:rPr lang="en-US" altLang="zh-CN" dirty="0"/>
              <a:t> that implements this feature will, upon seeing this declaration, use </a:t>
            </a:r>
            <a:r>
              <a:rPr lang="en-US" altLang="zh-CN" dirty="0" smtClean="0"/>
              <a:t>the template </a:t>
            </a:r>
            <a:r>
              <a:rPr lang="en-US" altLang="zh-CN" dirty="0"/>
              <a:t>to </a:t>
            </a:r>
            <a:r>
              <a:rPr lang="en-US" altLang="zh-CN" b="1" dirty="0"/>
              <a:t>generate</a:t>
            </a:r>
            <a:r>
              <a:rPr lang="en-US" altLang="zh-CN" dirty="0"/>
              <a:t> an </a:t>
            </a:r>
            <a:r>
              <a:rPr lang="en-US" altLang="zh-CN" b="1" dirty="0"/>
              <a:t>instantiation</a:t>
            </a:r>
            <a:r>
              <a:rPr lang="en-US" altLang="zh-CN" dirty="0"/>
              <a:t>, using the </a:t>
            </a:r>
            <a:r>
              <a:rPr lang="en-US" altLang="zh-CN" dirty="0" smtClean="0"/>
              <a:t>specific type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/>
              <a:t>It is an </a:t>
            </a:r>
            <a:r>
              <a:rPr lang="en-US" altLang="zh-CN" b="1" dirty="0"/>
              <a:t>error</a:t>
            </a:r>
            <a:r>
              <a:rPr lang="en-US" altLang="zh-CN" dirty="0"/>
              <a:t> to try </a:t>
            </a:r>
            <a:r>
              <a:rPr lang="en-US" altLang="zh-CN" b="1" dirty="0"/>
              <a:t>to use both an explicit instantiation and an explicit specialization</a:t>
            </a:r>
            <a:r>
              <a:rPr lang="en-US" altLang="zh-CN" dirty="0"/>
              <a:t> for </a:t>
            </a:r>
            <a:r>
              <a:rPr lang="en-US" altLang="zh-CN" dirty="0" smtClean="0"/>
              <a:t>the </a:t>
            </a:r>
            <a:r>
              <a:rPr lang="en-US" altLang="zh-CN" b="1" dirty="0" smtClean="0"/>
              <a:t>same</a:t>
            </a:r>
            <a:r>
              <a:rPr lang="en-US" altLang="zh-CN" dirty="0" smtClean="0"/>
              <a:t> </a:t>
            </a:r>
            <a:r>
              <a:rPr lang="en-US" altLang="zh-CN" b="1" dirty="0"/>
              <a:t>type(s</a:t>
            </a:r>
            <a:r>
              <a:rPr lang="en-US" altLang="zh-CN" dirty="0"/>
              <a:t>) in the same file, or, more generally, the same translation unit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横卷形 3"/>
          <p:cNvSpPr/>
          <p:nvPr/>
        </p:nvSpPr>
        <p:spPr>
          <a:xfrm>
            <a:off x="2423160" y="5440680"/>
            <a:ext cx="9592056" cy="914400"/>
          </a:xfrm>
          <a:prstGeom prst="horizontalScroll">
            <a:avLst/>
          </a:prstGeom>
          <a:solidFill>
            <a:srgbClr val="FFFF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Note: Implicit </a:t>
            </a:r>
            <a:r>
              <a:rPr lang="en-US" altLang="zh-CN" dirty="0">
                <a:solidFill>
                  <a:srgbClr val="FF0000"/>
                </a:solidFill>
              </a:rPr>
              <a:t>instantiations, explicit instantiations, and explicit specializations collectively </a:t>
            </a:r>
            <a:r>
              <a:rPr lang="en-US" altLang="zh-CN" dirty="0" smtClean="0">
                <a:solidFill>
                  <a:srgbClr val="FF0000"/>
                </a:solidFill>
              </a:rPr>
              <a:t>are termed </a:t>
            </a:r>
            <a:r>
              <a:rPr lang="en-US" altLang="zh-CN" i="1" dirty="0" smtClean="0">
                <a:solidFill>
                  <a:srgbClr val="FF0000"/>
                </a:solidFill>
              </a:rPr>
              <a:t>specializations(</a:t>
            </a:r>
            <a:r>
              <a:rPr lang="zh-CN" altLang="en-US" i="1" dirty="0" smtClean="0">
                <a:solidFill>
                  <a:srgbClr val="FF0000"/>
                </a:solidFill>
              </a:rPr>
              <a:t>都叫特化）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14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br>
              <a:rPr lang="en-US" altLang="zh-CN" dirty="0"/>
            </a:br>
            <a:r>
              <a:rPr lang="en-US" altLang="zh-CN" dirty="0"/>
              <a:t>-- </a:t>
            </a:r>
            <a:r>
              <a:rPr lang="en-US" altLang="zh-CN" dirty="0" smtClean="0"/>
              <a:t>Function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40352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altLang="zh-CN" dirty="0" smtClean="0"/>
              <a:t>How the C++ </a:t>
            </a:r>
            <a:r>
              <a:rPr lang="en-US" altLang="zh-CN" b="1" dirty="0" smtClean="0"/>
              <a:t>choose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a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suitable</a:t>
            </a:r>
            <a:r>
              <a:rPr lang="en-US" altLang="zh-CN" dirty="0" smtClean="0"/>
              <a:t> function for a function call?</a:t>
            </a:r>
          </a:p>
          <a:p>
            <a:pPr marL="742950" lvl="2" indent="-342900"/>
            <a:r>
              <a:rPr lang="en-US" altLang="zh-CN" b="1" dirty="0"/>
              <a:t>Phase 1</a:t>
            </a:r>
            <a:r>
              <a:rPr lang="en-US" altLang="zh-CN" dirty="0"/>
              <a:t>—Assemble a list of candidate functions</a:t>
            </a:r>
            <a:r>
              <a:rPr lang="en-US" altLang="zh-CN" dirty="0" smtClean="0"/>
              <a:t>. These </a:t>
            </a:r>
            <a:r>
              <a:rPr lang="en-US" altLang="zh-CN" dirty="0"/>
              <a:t>are functions and </a:t>
            </a:r>
            <a:r>
              <a:rPr lang="en-US" altLang="zh-CN" dirty="0" smtClean="0"/>
              <a:t>template functions </a:t>
            </a:r>
            <a:r>
              <a:rPr lang="en-US" altLang="zh-CN" dirty="0"/>
              <a:t>that have the same names as the called </a:t>
            </a:r>
            <a:r>
              <a:rPr lang="en-US" altLang="zh-CN" dirty="0" smtClean="0"/>
              <a:t>functions.</a:t>
            </a:r>
            <a:endParaRPr lang="en-US" altLang="zh-CN" dirty="0"/>
          </a:p>
          <a:p>
            <a:pPr marL="742950" lvl="2" indent="-342900"/>
            <a:r>
              <a:rPr lang="en-US" altLang="zh-CN" b="1" dirty="0" smtClean="0"/>
              <a:t>Phase </a:t>
            </a:r>
            <a:r>
              <a:rPr lang="en-US" altLang="zh-CN" b="1" dirty="0"/>
              <a:t>2</a:t>
            </a:r>
            <a:r>
              <a:rPr lang="en-US" altLang="zh-CN" dirty="0"/>
              <a:t>—From the candidate functions, assemble a list of viable functions</a:t>
            </a:r>
            <a:r>
              <a:rPr lang="en-US" altLang="zh-CN" dirty="0" smtClean="0"/>
              <a:t>. These are </a:t>
            </a:r>
            <a:r>
              <a:rPr lang="en-US" altLang="zh-CN" dirty="0"/>
              <a:t>functions with the correct number of arguments and for which there is </a:t>
            </a:r>
            <a:r>
              <a:rPr lang="en-US" altLang="zh-CN" dirty="0" smtClean="0"/>
              <a:t>an implicit </a:t>
            </a:r>
            <a:r>
              <a:rPr lang="en-US" altLang="zh-CN" dirty="0"/>
              <a:t>conversion sequence, which includes the case of an exact match for </a:t>
            </a:r>
            <a:r>
              <a:rPr lang="en-US" altLang="zh-CN" dirty="0" smtClean="0"/>
              <a:t>each type </a:t>
            </a:r>
            <a:r>
              <a:rPr lang="en-US" altLang="zh-CN" dirty="0"/>
              <a:t>of actual argument to the type of the corresponding formal argument. </a:t>
            </a:r>
          </a:p>
          <a:p>
            <a:pPr marL="742950" lvl="2" indent="-342900"/>
            <a:r>
              <a:rPr lang="en-US" altLang="zh-CN" b="1" dirty="0" smtClean="0"/>
              <a:t>Phase </a:t>
            </a:r>
            <a:r>
              <a:rPr lang="en-US" altLang="zh-CN" b="1" dirty="0"/>
              <a:t>3</a:t>
            </a:r>
            <a:r>
              <a:rPr lang="en-US" altLang="zh-CN" dirty="0"/>
              <a:t>—Determine whether there is a best viable function. If so, you use </a:t>
            </a:r>
            <a:r>
              <a:rPr lang="en-US" altLang="zh-CN" dirty="0" smtClean="0"/>
              <a:t>that function</a:t>
            </a:r>
            <a:r>
              <a:rPr lang="en-US" altLang="zh-CN" dirty="0"/>
              <a:t>. </a:t>
            </a:r>
            <a:r>
              <a:rPr lang="en-US" altLang="zh-CN" dirty="0" smtClean="0"/>
              <a:t>Otherwise</a:t>
            </a:r>
            <a:r>
              <a:rPr lang="en-US" altLang="zh-CN" dirty="0"/>
              <a:t>, the function call is an error. </a:t>
            </a:r>
            <a:endParaRPr lang="en-US" altLang="zh-CN" dirty="0" smtClean="0"/>
          </a:p>
          <a:p>
            <a:pPr marL="342900" lvl="1" indent="-342900"/>
            <a:r>
              <a:rPr lang="en-US" altLang="zh-CN" dirty="0"/>
              <a:t>Exact Matches and Best Matches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94" y="4867127"/>
            <a:ext cx="3611882" cy="19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--Template </a:t>
            </a:r>
            <a:r>
              <a:rPr lang="en-US" altLang="zh-CN" dirty="0"/>
              <a:t>Function Evolution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Here are some advanced feature and we can just know it.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 err="1"/>
              <a:t>decltype</a:t>
            </a:r>
            <a:r>
              <a:rPr lang="en-US" altLang="zh-CN" b="1" dirty="0"/>
              <a:t> </a:t>
            </a:r>
            <a:r>
              <a:rPr lang="en-US" altLang="zh-CN" dirty="0"/>
              <a:t>Keyword (C++11) 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decltype</a:t>
            </a:r>
            <a:r>
              <a:rPr lang="en-US" altLang="zh-CN" dirty="0" smtClean="0"/>
              <a:t>(expression</a:t>
            </a:r>
            <a:r>
              <a:rPr lang="en-US" altLang="zh-CN" dirty="0"/>
              <a:t>) </a:t>
            </a:r>
            <a:r>
              <a:rPr lang="en-US" altLang="zh-CN" dirty="0" err="1"/>
              <a:t>var</a:t>
            </a:r>
            <a:r>
              <a:rPr lang="en-US" altLang="zh-CN" dirty="0"/>
              <a:t>; </a:t>
            </a:r>
            <a:r>
              <a:rPr lang="en-US" altLang="zh-CN" dirty="0" smtClean="0"/>
              <a:t> // makes </a:t>
            </a:r>
            <a:r>
              <a:rPr lang="en-US" altLang="zh-CN" dirty="0" err="1" smtClean="0"/>
              <a:t>var</a:t>
            </a:r>
            <a:r>
              <a:rPr lang="en-US" altLang="zh-CN" dirty="0" smtClean="0"/>
              <a:t> to the same type of expression.</a:t>
            </a:r>
          </a:p>
          <a:p>
            <a:pPr lvl="2"/>
            <a:r>
              <a:rPr lang="en-US" altLang="zh-CN" dirty="0" err="1" smtClean="0"/>
              <a:t>decltype</a:t>
            </a:r>
            <a:r>
              <a:rPr lang="en-US" altLang="zh-CN" dirty="0" smtClean="0"/>
              <a:t>(5+0.5) a = 5 + 0.5; //make a to a float type.</a:t>
            </a:r>
          </a:p>
          <a:p>
            <a:pPr lvl="1"/>
            <a:r>
              <a:rPr lang="en-US" altLang="zh-CN" b="1" i="1" dirty="0"/>
              <a:t>trailing return type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2"/>
            <a:r>
              <a:rPr lang="en-US" altLang="zh-CN" dirty="0"/>
              <a:t>auto h(</a:t>
            </a:r>
            <a:r>
              <a:rPr lang="en-US" altLang="zh-CN" dirty="0" err="1"/>
              <a:t>int</a:t>
            </a:r>
            <a:r>
              <a:rPr lang="en-US" altLang="zh-CN" dirty="0"/>
              <a:t> x, float y) -&gt; double</a:t>
            </a:r>
            <a:br>
              <a:rPr lang="en-US" altLang="zh-CN" dirty="0"/>
            </a:br>
            <a:r>
              <a:rPr lang="en-US" altLang="zh-CN" dirty="0"/>
              <a:t>{/* function body */}; </a:t>
            </a:r>
            <a:endParaRPr lang="en-US" altLang="zh-CN" dirty="0" smtClean="0"/>
          </a:p>
          <a:p>
            <a:pPr lvl="2"/>
            <a:r>
              <a:rPr lang="en-US" altLang="zh-CN" b="1" dirty="0" smtClean="0"/>
              <a:t>-&gt;double </a:t>
            </a:r>
            <a:r>
              <a:rPr lang="en-US" altLang="zh-CN" dirty="0"/>
              <a:t>is called a </a:t>
            </a:r>
            <a:r>
              <a:rPr lang="en-US" altLang="zh-CN" i="1" dirty="0"/>
              <a:t>trailing return type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2"/>
            <a:r>
              <a:rPr lang="en-US" altLang="zh-CN" b="1" dirty="0" smtClean="0"/>
              <a:t>auto</a:t>
            </a:r>
            <a:r>
              <a:rPr lang="en-US" altLang="zh-CN" dirty="0"/>
              <a:t>, in another new C++11 role, is a </a:t>
            </a:r>
            <a:r>
              <a:rPr lang="en-US" altLang="zh-CN" dirty="0" err="1"/>
              <a:t>placeholde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373" y="5219036"/>
            <a:ext cx="3257717" cy="13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--storage and duration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Five Kinds of Variable </a:t>
            </a:r>
            <a:r>
              <a:rPr lang="en-US" altLang="zh-CN" dirty="0" smtClean="0"/>
              <a:t>Storage (the same as C)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96" y="2748759"/>
            <a:ext cx="6864703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1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--mutable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C++ has a </a:t>
            </a:r>
            <a:r>
              <a:rPr lang="en-US" altLang="zh-CN" b="1" dirty="0" smtClean="0"/>
              <a:t>qualifier</a:t>
            </a:r>
            <a:r>
              <a:rPr lang="en-US" altLang="zh-CN" dirty="0" smtClean="0"/>
              <a:t> called </a:t>
            </a:r>
            <a:r>
              <a:rPr lang="en-US" altLang="zh-CN" b="1" dirty="0" smtClean="0"/>
              <a:t>mutable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/>
              <a:t>use it to indicate that a particular member of </a:t>
            </a:r>
            <a:r>
              <a:rPr lang="en-US" altLang="zh-CN" dirty="0" smtClean="0"/>
              <a:t>a structure </a:t>
            </a:r>
            <a:r>
              <a:rPr lang="en-US" altLang="zh-CN" dirty="0"/>
              <a:t>(or class) can be altered even if a particular structure (or class) variable is a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90" y="3333698"/>
            <a:ext cx="4172164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</a:t>
            </a:r>
            <a:r>
              <a:rPr lang="en-US" altLang="zh-CN" dirty="0" err="1" smtClean="0"/>
              <a:t>const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Here is one thing that is </a:t>
            </a:r>
            <a:r>
              <a:rPr lang="en-US" altLang="zh-CN" b="1" dirty="0" smtClean="0"/>
              <a:t>different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from C: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const</a:t>
            </a:r>
            <a:r>
              <a:rPr lang="en-US" altLang="zh-CN" dirty="0"/>
              <a:t> modifier alters the default storage classes </a:t>
            </a:r>
            <a:r>
              <a:rPr lang="en-US" altLang="zh-CN" dirty="0" smtClean="0"/>
              <a:t>slightly. Whereas a </a:t>
            </a:r>
            <a:r>
              <a:rPr lang="en-US" altLang="zh-CN" dirty="0"/>
              <a:t>global variable has external linkage by default, </a:t>
            </a:r>
            <a:r>
              <a:rPr lang="en-US" altLang="zh-CN" b="1" dirty="0"/>
              <a:t>a </a:t>
            </a:r>
            <a:r>
              <a:rPr lang="en-US" altLang="zh-CN" b="1" dirty="0" err="1"/>
              <a:t>const</a:t>
            </a:r>
            <a:r>
              <a:rPr lang="en-US" altLang="zh-CN" b="1" dirty="0"/>
              <a:t> global variable has internal linkage by </a:t>
            </a:r>
            <a:r>
              <a:rPr lang="en-US" altLang="zh-CN" b="1" dirty="0" smtClean="0"/>
              <a:t>default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fingers = 10; // </a:t>
            </a:r>
            <a:r>
              <a:rPr lang="en-US" altLang="zh-CN" dirty="0">
                <a:solidFill>
                  <a:srgbClr val="FF0000"/>
                </a:solidFill>
              </a:rPr>
              <a:t>same as static </a:t>
            </a:r>
            <a:r>
              <a:rPr lang="en-US" altLang="zh-CN" dirty="0" err="1">
                <a:solidFill>
                  <a:srgbClr val="FF0000"/>
                </a:solidFill>
              </a:rPr>
              <a:t>const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 fingers = 10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so you can put 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definition into the header file and several files can </a:t>
            </a:r>
            <a:r>
              <a:rPr lang="en-US" altLang="zh-CN" b="1" dirty="0" smtClean="0"/>
              <a:t>share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it without build error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you can use “</a:t>
            </a:r>
            <a:r>
              <a:rPr lang="en-US" altLang="zh-CN" b="1" dirty="0" smtClean="0"/>
              <a:t>external</a:t>
            </a:r>
            <a:r>
              <a:rPr lang="en-US" altLang="zh-CN" dirty="0" smtClean="0"/>
              <a:t>” key word to </a:t>
            </a:r>
            <a:r>
              <a:rPr lang="en-US" altLang="zh-CN" b="1" dirty="0" smtClean="0"/>
              <a:t>overwrite</a:t>
            </a:r>
            <a:r>
              <a:rPr lang="en-US" altLang="zh-CN" dirty="0" smtClean="0"/>
              <a:t> this behavior, Just like global variable.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0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108" y="1316736"/>
            <a:ext cx="4972876" cy="5440680"/>
          </a:xfr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CN" sz="1700" dirty="0" smtClean="0"/>
              <a:t>Reusing </a:t>
            </a:r>
            <a:r>
              <a:rPr lang="en-US" altLang="zh-CN" sz="1700" dirty="0"/>
              <a:t>code in C</a:t>
            </a:r>
            <a:r>
              <a:rPr lang="en-US" altLang="zh-CN" sz="1700" dirty="0" smtClean="0"/>
              <a:t>++</a:t>
            </a:r>
          </a:p>
          <a:p>
            <a:pPr lvl="1"/>
            <a:r>
              <a:rPr lang="en-US" altLang="zh-CN" sz="1400" dirty="0"/>
              <a:t>has-a </a:t>
            </a:r>
            <a:r>
              <a:rPr lang="en-US" altLang="zh-CN" sz="1400" dirty="0" smtClean="0"/>
              <a:t>relationships</a:t>
            </a:r>
          </a:p>
          <a:p>
            <a:pPr lvl="1"/>
            <a:r>
              <a:rPr lang="en-US" altLang="zh-CN" sz="1400" dirty="0"/>
              <a:t>Private </a:t>
            </a:r>
            <a:r>
              <a:rPr lang="en-US" altLang="zh-CN" sz="1400" dirty="0" smtClean="0"/>
              <a:t>Inheritance</a:t>
            </a:r>
          </a:p>
          <a:p>
            <a:pPr lvl="1"/>
            <a:r>
              <a:rPr lang="en-US" altLang="zh-CN" sz="1400" dirty="0"/>
              <a:t>Containment or Private Inheritance? 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Protected </a:t>
            </a:r>
            <a:r>
              <a:rPr lang="en-US" altLang="zh-CN" sz="1400" dirty="0" smtClean="0"/>
              <a:t>Inheritance</a:t>
            </a:r>
          </a:p>
          <a:p>
            <a:pPr lvl="1"/>
            <a:r>
              <a:rPr lang="en-US" altLang="zh-CN" sz="1400" dirty="0"/>
              <a:t>Summary of three kind of </a:t>
            </a:r>
            <a:r>
              <a:rPr lang="en-US" altLang="zh-CN" sz="1400" dirty="0" smtClean="0"/>
              <a:t>Inheritance</a:t>
            </a:r>
          </a:p>
          <a:p>
            <a:pPr lvl="1"/>
            <a:r>
              <a:rPr lang="en-US" altLang="zh-CN" sz="1400" dirty="0"/>
              <a:t>Redefining Access with </a:t>
            </a:r>
            <a:r>
              <a:rPr lang="en-US" altLang="zh-CN" sz="1400" b="1" dirty="0" smtClean="0"/>
              <a:t>using</a:t>
            </a:r>
          </a:p>
          <a:p>
            <a:pPr lvl="1"/>
            <a:r>
              <a:rPr lang="en-US" altLang="zh-CN" sz="1400" dirty="0"/>
              <a:t>Multiple </a:t>
            </a:r>
            <a:r>
              <a:rPr lang="en-US" altLang="zh-CN" sz="1400" dirty="0" smtClean="0"/>
              <a:t>Inheritance(virtual base class)</a:t>
            </a:r>
          </a:p>
          <a:p>
            <a:pPr lvl="1"/>
            <a:r>
              <a:rPr lang="en-US" altLang="zh-CN" sz="1400" dirty="0"/>
              <a:t>Class </a:t>
            </a:r>
            <a:r>
              <a:rPr lang="en-US" altLang="zh-CN" sz="1400" dirty="0" smtClean="0"/>
              <a:t>templates</a:t>
            </a:r>
          </a:p>
          <a:p>
            <a:r>
              <a:rPr lang="en-US" altLang="zh-CN" sz="1700" dirty="0"/>
              <a:t>Friend classes </a:t>
            </a:r>
          </a:p>
          <a:p>
            <a:pPr lvl="1"/>
            <a:r>
              <a:rPr lang="en-US" altLang="zh-CN" sz="1400" dirty="0"/>
              <a:t>Friend Member Functions</a:t>
            </a:r>
          </a:p>
          <a:p>
            <a:pPr lvl="1"/>
            <a:r>
              <a:rPr lang="en-US" altLang="zh-CN" sz="1400" dirty="0"/>
              <a:t>Other friend</a:t>
            </a:r>
            <a:r>
              <a:rPr lang="zh-CN" altLang="en-US" sz="1400" dirty="0"/>
              <a:t> </a:t>
            </a:r>
            <a:r>
              <a:rPr lang="en-US" altLang="zh-CN" sz="1400" dirty="0"/>
              <a:t>relationships</a:t>
            </a:r>
            <a:endParaRPr lang="en-US" altLang="zh-CN" sz="1500" dirty="0"/>
          </a:p>
          <a:p>
            <a:r>
              <a:rPr lang="en-US" altLang="zh-CN" sz="1700" dirty="0"/>
              <a:t>Nested Classes</a:t>
            </a:r>
          </a:p>
          <a:p>
            <a:pPr lvl="1"/>
            <a:r>
              <a:rPr lang="en-US" altLang="zh-CN" sz="1400" dirty="0"/>
              <a:t>Definition</a:t>
            </a:r>
          </a:p>
          <a:p>
            <a:pPr lvl="1"/>
            <a:r>
              <a:rPr lang="en-US" altLang="zh-CN" sz="1400" dirty="0"/>
              <a:t>Nested Classes and Access</a:t>
            </a:r>
          </a:p>
          <a:p>
            <a:pPr lvl="1"/>
            <a:r>
              <a:rPr lang="en-US" altLang="zh-CN" sz="1400" dirty="0"/>
              <a:t>Nesting in a </a:t>
            </a:r>
            <a:r>
              <a:rPr lang="en-US" altLang="zh-CN" sz="1400" dirty="0" smtClean="0"/>
              <a:t>Template</a:t>
            </a:r>
            <a:endParaRPr lang="en-US" altLang="zh-CN" sz="15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191948" y="1316736"/>
            <a:ext cx="4972876" cy="54406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00" dirty="0" smtClean="0"/>
              <a:t>Exceptions</a:t>
            </a:r>
          </a:p>
          <a:p>
            <a:pPr lvl="1"/>
            <a:r>
              <a:rPr lang="en-US" altLang="zh-CN" sz="1400" dirty="0"/>
              <a:t>Calling </a:t>
            </a:r>
            <a:r>
              <a:rPr lang="en-US" altLang="zh-CN" sz="1400" b="1" dirty="0"/>
              <a:t>abort()</a:t>
            </a:r>
            <a:r>
              <a:rPr lang="en-US" altLang="zh-CN" sz="1400" dirty="0"/>
              <a:t> 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Returning an Error </a:t>
            </a:r>
            <a:r>
              <a:rPr lang="en-US" altLang="zh-CN" sz="1400" dirty="0" smtClean="0"/>
              <a:t>Code</a:t>
            </a:r>
          </a:p>
          <a:p>
            <a:pPr lvl="1"/>
            <a:r>
              <a:rPr lang="en-US" altLang="zh-CN" sz="1400" dirty="0"/>
              <a:t>The Exception Mechanism </a:t>
            </a:r>
            <a:endParaRPr lang="en-US" altLang="zh-CN" sz="1500" dirty="0" smtClean="0"/>
          </a:p>
          <a:p>
            <a:r>
              <a:rPr lang="en-US" altLang="zh-CN" sz="1700" dirty="0" smtClean="0"/>
              <a:t>Runtime Type Identification(RTTI)</a:t>
            </a:r>
          </a:p>
          <a:p>
            <a:pPr lvl="1"/>
            <a:r>
              <a:rPr lang="en-US" altLang="zh-CN" sz="1400" dirty="0"/>
              <a:t>The </a:t>
            </a:r>
            <a:r>
              <a:rPr lang="en-US" altLang="zh-CN" sz="1400" b="1" dirty="0" err="1"/>
              <a:t>dynamic_cast</a:t>
            </a:r>
            <a:r>
              <a:rPr lang="en-US" altLang="zh-CN" sz="1400" b="1" dirty="0"/>
              <a:t> </a:t>
            </a:r>
            <a:r>
              <a:rPr lang="en-US" altLang="zh-CN" sz="1400" dirty="0"/>
              <a:t>Operator </a:t>
            </a:r>
            <a:endParaRPr lang="en-US" altLang="zh-CN" sz="1400" dirty="0" smtClean="0"/>
          </a:p>
          <a:p>
            <a:pPr lvl="1"/>
            <a:r>
              <a:rPr lang="en-US" altLang="zh-CN" sz="1400" dirty="0"/>
              <a:t>The </a:t>
            </a:r>
            <a:r>
              <a:rPr lang="en-US" altLang="zh-CN" sz="1400" b="1" dirty="0" err="1"/>
              <a:t>typeid</a:t>
            </a:r>
            <a:r>
              <a:rPr lang="en-US" altLang="zh-CN" sz="1400" b="1" dirty="0"/>
              <a:t> </a:t>
            </a:r>
            <a:r>
              <a:rPr lang="en-US" altLang="zh-CN" sz="1400" dirty="0"/>
              <a:t>Operator and </a:t>
            </a:r>
            <a:r>
              <a:rPr lang="en-US" altLang="zh-CN" sz="1400" b="1" dirty="0" err="1"/>
              <a:t>type_info</a:t>
            </a:r>
            <a:r>
              <a:rPr lang="en-US" altLang="zh-CN" sz="1400" b="1" dirty="0"/>
              <a:t> </a:t>
            </a:r>
            <a:r>
              <a:rPr lang="en-US" altLang="zh-CN" sz="1400" dirty="0"/>
              <a:t>Class</a:t>
            </a:r>
            <a:endParaRPr lang="en-US" altLang="zh-CN" sz="1500" dirty="0" smtClean="0"/>
          </a:p>
          <a:p>
            <a:r>
              <a:rPr lang="en-US" altLang="zh-CN" sz="1700" dirty="0" smtClean="0"/>
              <a:t>Type Cast Operators</a:t>
            </a:r>
          </a:p>
          <a:p>
            <a:r>
              <a:rPr lang="en-US" altLang="zh-CN" sz="1700" dirty="0" smtClean="0"/>
              <a:t>STL(Standard Template Library)</a:t>
            </a:r>
          </a:p>
          <a:p>
            <a:pPr lvl="1"/>
            <a:r>
              <a:rPr lang="en-US" altLang="zh-CN" sz="1400" dirty="0"/>
              <a:t>the string class</a:t>
            </a:r>
          </a:p>
          <a:p>
            <a:pPr lvl="1"/>
            <a:r>
              <a:rPr lang="en-US" altLang="zh-CN" sz="1400" dirty="0"/>
              <a:t>Smart Pointer Template Classes</a:t>
            </a:r>
          </a:p>
          <a:p>
            <a:pPr lvl="1"/>
            <a:r>
              <a:rPr lang="en-US" altLang="zh-CN" sz="1400" dirty="0"/>
              <a:t>The Standard Template Library</a:t>
            </a:r>
          </a:p>
          <a:p>
            <a:pPr lvl="1"/>
            <a:r>
              <a:rPr lang="en-US" altLang="zh-CN" sz="1400" dirty="0"/>
              <a:t>Generic </a:t>
            </a:r>
            <a:r>
              <a:rPr lang="en-US" altLang="zh-CN" sz="1400" dirty="0" smtClean="0"/>
              <a:t>Programming</a:t>
            </a:r>
          </a:p>
          <a:p>
            <a:pPr lvl="1"/>
            <a:r>
              <a:rPr lang="en-US" altLang="zh-CN" dirty="0"/>
              <a:t>Function Objects</a:t>
            </a:r>
          </a:p>
          <a:p>
            <a:r>
              <a:rPr lang="en-US" altLang="zh-CN" sz="1700" dirty="0" smtClean="0"/>
              <a:t>Input, Output, and Files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9733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--language linkage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 compiler </a:t>
            </a:r>
            <a:r>
              <a:rPr lang="en-US" altLang="zh-CN" dirty="0"/>
              <a:t>indulges in the process of name mangling or name decoration (as discussed </a:t>
            </a:r>
            <a:r>
              <a:rPr lang="en-US" altLang="zh-CN" dirty="0" smtClean="0"/>
              <a:t>in Chapter </a:t>
            </a:r>
            <a:r>
              <a:rPr lang="en-US" altLang="zh-CN" dirty="0"/>
              <a:t>8) to generate different symbolic names for overloaded functions. For example, </a:t>
            </a:r>
            <a:r>
              <a:rPr lang="en-US" altLang="zh-CN" dirty="0" smtClean="0"/>
              <a:t>it could </a:t>
            </a:r>
            <a:r>
              <a:rPr lang="en-US" altLang="zh-CN" dirty="0"/>
              <a:t>convert spiff(</a:t>
            </a:r>
            <a:r>
              <a:rPr lang="en-US" altLang="zh-CN" dirty="0" err="1"/>
              <a:t>int</a:t>
            </a:r>
            <a:r>
              <a:rPr lang="en-US" altLang="zh-CN" dirty="0"/>
              <a:t>) to, say, _</a:t>
            </a:r>
            <a:r>
              <a:rPr lang="en-US" altLang="zh-CN" dirty="0" err="1"/>
              <a:t>spiff_i</a:t>
            </a:r>
            <a:r>
              <a:rPr lang="en-US" altLang="zh-CN" dirty="0"/>
              <a:t>, and spiff(double, double) </a:t>
            </a:r>
            <a:r>
              <a:rPr lang="en-US" altLang="zh-CN" dirty="0" smtClean="0"/>
              <a:t>to _</a:t>
            </a:r>
            <a:r>
              <a:rPr lang="en-US" altLang="zh-CN" dirty="0" err="1"/>
              <a:t>spiff_d_d</a:t>
            </a:r>
            <a:r>
              <a:rPr lang="en-US" altLang="zh-CN" dirty="0" smtClean="0"/>
              <a:t>. </a:t>
            </a:r>
            <a:r>
              <a:rPr lang="en-US" altLang="zh-CN" b="1" dirty="0" smtClean="0"/>
              <a:t>The </a:t>
            </a:r>
            <a:r>
              <a:rPr lang="en-US" altLang="zh-CN" b="1" dirty="0"/>
              <a:t>C++ approach is </a:t>
            </a:r>
            <a:r>
              <a:rPr lang="en-US" altLang="zh-CN" b="1" i="1" dirty="0"/>
              <a:t>C++ language linkage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b="1" dirty="0" smtClean="0"/>
              <a:t>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language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linkage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method</a:t>
            </a:r>
            <a:r>
              <a:rPr lang="en-US" altLang="zh-CN" dirty="0" smtClean="0"/>
              <a:t> is </a:t>
            </a:r>
            <a:r>
              <a:rPr lang="en-US" altLang="zh-CN" b="1" dirty="0" smtClean="0"/>
              <a:t>different</a:t>
            </a:r>
            <a:r>
              <a:rPr lang="en-US" altLang="zh-CN" dirty="0" smtClean="0"/>
              <a:t> from </a:t>
            </a:r>
            <a:r>
              <a:rPr lang="en-US" altLang="zh-CN" b="1" dirty="0" smtClean="0"/>
              <a:t>C++</a:t>
            </a:r>
          </a:p>
          <a:p>
            <a:r>
              <a:rPr lang="en-US" altLang="zh-CN" dirty="0" smtClean="0"/>
              <a:t>if you want to </a:t>
            </a:r>
            <a:r>
              <a:rPr lang="en-US" altLang="zh-CN" b="1" dirty="0" smtClean="0"/>
              <a:t>use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functions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in a C++ </a:t>
            </a:r>
            <a:r>
              <a:rPr lang="en-US" altLang="zh-CN" dirty="0" smtClean="0"/>
              <a:t>program</a:t>
            </a:r>
            <a:r>
              <a:rPr lang="en-US" altLang="zh-CN" b="1" dirty="0" smtClean="0"/>
              <a:t>:</a:t>
            </a:r>
          </a:p>
          <a:p>
            <a:pPr lvl="1"/>
            <a:r>
              <a:rPr lang="en-US" altLang="zh-CN" dirty="0"/>
              <a:t>extern "C" void spiff(</a:t>
            </a:r>
            <a:r>
              <a:rPr lang="en-US" altLang="zh-CN" dirty="0" err="1"/>
              <a:t>int</a:t>
            </a:r>
            <a:r>
              <a:rPr lang="en-US" altLang="zh-CN" dirty="0"/>
              <a:t>); // use C protocol for name look-up</a:t>
            </a:r>
            <a:br>
              <a:rPr lang="en-US" altLang="zh-CN" dirty="0"/>
            </a:br>
            <a:r>
              <a:rPr lang="en-US" altLang="zh-CN" dirty="0"/>
              <a:t>extern void </a:t>
            </a:r>
            <a:r>
              <a:rPr lang="en-US" altLang="zh-CN" dirty="0" err="1"/>
              <a:t>spoff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); // use C++ protocol for name look-up</a:t>
            </a:r>
            <a:br>
              <a:rPr lang="en-US" altLang="zh-CN" dirty="0"/>
            </a:br>
            <a:r>
              <a:rPr lang="en-US" altLang="zh-CN" dirty="0"/>
              <a:t>extern "C++" void </a:t>
            </a:r>
            <a:r>
              <a:rPr lang="en-US" altLang="zh-CN" dirty="0" err="1"/>
              <a:t>spaff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); // use C++ protocol for name look-up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2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--namespace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Why we need name space:</a:t>
            </a:r>
          </a:p>
          <a:p>
            <a:pPr lvl="1"/>
            <a:r>
              <a:rPr lang="en-US" altLang="zh-CN" dirty="0" smtClean="0"/>
              <a:t>When </a:t>
            </a:r>
            <a:r>
              <a:rPr lang="en-US" altLang="zh-CN" dirty="0"/>
              <a:t>programming projects grow large, the potential for </a:t>
            </a:r>
            <a:r>
              <a:rPr lang="en-US" altLang="zh-CN" b="1" dirty="0" smtClean="0"/>
              <a:t>name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conflicts</a:t>
            </a:r>
            <a:r>
              <a:rPr lang="en-US" altLang="zh-CN" dirty="0" smtClean="0"/>
              <a:t> </a:t>
            </a:r>
            <a:r>
              <a:rPr lang="en-US" altLang="zh-CN" dirty="0"/>
              <a:t>increases</a:t>
            </a:r>
            <a:r>
              <a:rPr lang="en-US" altLang="zh-CN" dirty="0" smtClean="0"/>
              <a:t>. When </a:t>
            </a:r>
            <a:r>
              <a:rPr lang="en-US" altLang="zh-CN" dirty="0"/>
              <a:t>you use class libraries from more than one source, you can </a:t>
            </a:r>
            <a:r>
              <a:rPr lang="en-US" altLang="zh-CN" dirty="0" smtClean="0"/>
              <a:t>get name conflicts.</a:t>
            </a:r>
            <a:r>
              <a:rPr lang="en-US" altLang="zh-CN" dirty="0"/>
              <a:t> Such </a:t>
            </a:r>
            <a:r>
              <a:rPr lang="en-US" altLang="zh-CN" dirty="0" smtClean="0"/>
              <a:t>conflicts are </a:t>
            </a:r>
            <a:r>
              <a:rPr lang="en-US" altLang="zh-CN" dirty="0"/>
              <a:t>termed </a:t>
            </a:r>
            <a:r>
              <a:rPr lang="en-US" altLang="zh-CN" b="1" i="1" dirty="0"/>
              <a:t>namespace </a:t>
            </a:r>
            <a:r>
              <a:rPr lang="en-US" altLang="zh-CN" b="1" i="1" dirty="0" smtClean="0"/>
              <a:t>problems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Some concepts:</a:t>
            </a:r>
          </a:p>
          <a:p>
            <a:pPr lvl="1"/>
            <a:r>
              <a:rPr lang="en-US" altLang="zh-CN" dirty="0" smtClean="0"/>
              <a:t>A </a:t>
            </a:r>
            <a:r>
              <a:rPr lang="en-US" altLang="zh-CN" b="1" dirty="0"/>
              <a:t>declarative</a:t>
            </a:r>
            <a:r>
              <a:rPr lang="en-US" altLang="zh-CN" dirty="0"/>
              <a:t> </a:t>
            </a:r>
            <a:r>
              <a:rPr lang="en-US" altLang="zh-CN" b="1" dirty="0"/>
              <a:t>region</a:t>
            </a:r>
            <a:r>
              <a:rPr lang="en-US" altLang="zh-CN" dirty="0"/>
              <a:t> is a </a:t>
            </a:r>
            <a:r>
              <a:rPr lang="en-US" altLang="zh-CN" dirty="0" smtClean="0"/>
              <a:t>region in </a:t>
            </a:r>
            <a:r>
              <a:rPr lang="en-US" altLang="zh-CN" dirty="0"/>
              <a:t>which declarations can be </a:t>
            </a:r>
            <a:r>
              <a:rPr lang="en-US" altLang="zh-CN" dirty="0" smtClean="0"/>
              <a:t>made (variables, functions…).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potential</a:t>
            </a:r>
            <a:r>
              <a:rPr lang="en-US" altLang="zh-CN" dirty="0"/>
              <a:t> </a:t>
            </a:r>
            <a:r>
              <a:rPr lang="en-US" altLang="zh-CN" b="1" dirty="0"/>
              <a:t>scope</a:t>
            </a:r>
            <a:r>
              <a:rPr lang="en-US" altLang="zh-CN" dirty="0"/>
              <a:t> for a variable begins at its point of declaration and extends to the end of its declarative </a:t>
            </a:r>
            <a:r>
              <a:rPr lang="en-US" altLang="zh-CN" dirty="0" smtClean="0"/>
              <a:t>region.</a:t>
            </a:r>
          </a:p>
          <a:p>
            <a:pPr lvl="1"/>
            <a:r>
              <a:rPr lang="en-US" altLang="zh-CN" dirty="0"/>
              <a:t>The portion of the program that can actually see the variable is termed the </a:t>
            </a:r>
            <a:r>
              <a:rPr lang="en-US" altLang="zh-CN" b="1" i="1" dirty="0" smtClean="0"/>
              <a:t>scope</a:t>
            </a:r>
            <a:r>
              <a:rPr lang="en-US" altLang="zh-CN" dirty="0" smtClean="0"/>
              <a:t>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6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--namespace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4035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Use </a:t>
            </a:r>
            <a:r>
              <a:rPr lang="en-US" altLang="zh-CN" b="1" dirty="0" smtClean="0"/>
              <a:t>keyword</a:t>
            </a:r>
            <a:r>
              <a:rPr lang="en-US" altLang="zh-CN" dirty="0" smtClean="0"/>
              <a:t> </a:t>
            </a:r>
            <a:r>
              <a:rPr lang="en-US" altLang="zh-CN" b="1" i="1" dirty="0" smtClean="0"/>
              <a:t>namespace</a:t>
            </a:r>
            <a:r>
              <a:rPr lang="en-US" altLang="zh-CN" dirty="0" smtClean="0"/>
              <a:t> to </a:t>
            </a:r>
            <a:r>
              <a:rPr lang="en-US" altLang="zh-CN" b="1" dirty="0" smtClean="0"/>
              <a:t>create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namespaces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Namespaces are </a:t>
            </a:r>
            <a:r>
              <a:rPr lang="en-US" altLang="zh-CN" b="1" i="1" dirty="0"/>
              <a:t>open</a:t>
            </a:r>
            <a:r>
              <a:rPr lang="en-US" altLang="zh-CN" dirty="0"/>
              <a:t>, meaning that you can </a:t>
            </a:r>
            <a:r>
              <a:rPr lang="en-US" altLang="zh-CN" b="1" dirty="0"/>
              <a:t>add</a:t>
            </a:r>
            <a:r>
              <a:rPr lang="en-US" altLang="zh-CN" dirty="0"/>
              <a:t> </a:t>
            </a:r>
            <a:r>
              <a:rPr lang="en-US" altLang="zh-CN" b="1" dirty="0"/>
              <a:t>names</a:t>
            </a:r>
            <a:r>
              <a:rPr lang="en-US" altLang="zh-CN" dirty="0"/>
              <a:t> to </a:t>
            </a:r>
            <a:r>
              <a:rPr lang="en-US" altLang="zh-CN" b="1" dirty="0"/>
              <a:t>existing</a:t>
            </a:r>
            <a:r>
              <a:rPr lang="en-US" altLang="zh-CN" dirty="0"/>
              <a:t> </a:t>
            </a:r>
            <a:r>
              <a:rPr lang="en-US" altLang="zh-CN" b="1" dirty="0" smtClean="0"/>
              <a:t>namespaces</a:t>
            </a:r>
          </a:p>
          <a:p>
            <a:pPr lvl="1"/>
            <a:r>
              <a:rPr lang="en-US" altLang="zh-CN" dirty="0" err="1" smtClean="0"/>
              <a:t>Eg</a:t>
            </a:r>
            <a:r>
              <a:rPr lang="en-US" altLang="zh-CN" dirty="0" smtClean="0"/>
              <a:t>: add new declaration to Jack: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r>
              <a:rPr lang="en-US" altLang="zh-CN" b="1" dirty="0" smtClean="0"/>
              <a:t>Tips</a:t>
            </a:r>
            <a:r>
              <a:rPr lang="en-US" altLang="zh-CN" dirty="0" smtClean="0"/>
              <a:t> about namespace:</a:t>
            </a:r>
          </a:p>
          <a:p>
            <a:pPr lvl="1"/>
            <a:r>
              <a:rPr lang="en-US" altLang="zh-CN" b="1" dirty="0"/>
              <a:t>Namespaces</a:t>
            </a:r>
            <a:r>
              <a:rPr lang="en-US" altLang="zh-CN" dirty="0"/>
              <a:t> can be </a:t>
            </a:r>
            <a:r>
              <a:rPr lang="en-US" altLang="zh-CN" b="1" dirty="0"/>
              <a:t>located</a:t>
            </a:r>
            <a:r>
              <a:rPr lang="en-US" altLang="zh-CN" dirty="0"/>
              <a:t> at the </a:t>
            </a:r>
            <a:r>
              <a:rPr lang="en-US" altLang="zh-CN" b="1" dirty="0"/>
              <a:t>global</a:t>
            </a:r>
            <a:r>
              <a:rPr lang="en-US" altLang="zh-CN" dirty="0"/>
              <a:t> </a:t>
            </a:r>
            <a:r>
              <a:rPr lang="en-US" altLang="zh-CN" b="1" dirty="0"/>
              <a:t>level</a:t>
            </a:r>
            <a:r>
              <a:rPr lang="en-US" altLang="zh-CN" dirty="0"/>
              <a:t> or </a:t>
            </a:r>
            <a:r>
              <a:rPr lang="en-US" altLang="zh-CN" b="1" dirty="0"/>
              <a:t>inside</a:t>
            </a:r>
            <a:r>
              <a:rPr lang="en-US" altLang="zh-CN" dirty="0"/>
              <a:t> </a:t>
            </a:r>
            <a:r>
              <a:rPr lang="en-US" altLang="zh-CN" b="1" dirty="0"/>
              <a:t>other</a:t>
            </a:r>
            <a:r>
              <a:rPr lang="en-US" altLang="zh-CN" dirty="0"/>
              <a:t> </a:t>
            </a:r>
            <a:r>
              <a:rPr lang="en-US" altLang="zh-CN" b="1" dirty="0" smtClean="0"/>
              <a:t>namespaces</a:t>
            </a:r>
            <a:r>
              <a:rPr lang="en-US" altLang="zh-CN" dirty="0" smtClean="0"/>
              <a:t>, </a:t>
            </a:r>
            <a:r>
              <a:rPr lang="en-US" altLang="zh-CN" dirty="0"/>
              <a:t>but </a:t>
            </a:r>
            <a:r>
              <a:rPr lang="en-US" altLang="zh-CN" dirty="0" smtClean="0"/>
              <a:t>they </a:t>
            </a:r>
            <a:r>
              <a:rPr lang="en-US" altLang="zh-CN" b="1" dirty="0" smtClean="0"/>
              <a:t>cannot</a:t>
            </a:r>
            <a:r>
              <a:rPr lang="en-US" altLang="zh-CN" dirty="0" smtClean="0"/>
              <a:t> </a:t>
            </a:r>
            <a:r>
              <a:rPr lang="en-US" altLang="zh-CN" dirty="0"/>
              <a:t>be placed in a </a:t>
            </a:r>
            <a:r>
              <a:rPr lang="en-US" altLang="zh-CN" b="1" dirty="0" smtClean="0"/>
              <a:t>block</a:t>
            </a:r>
            <a:r>
              <a:rPr lang="en-US" altLang="zh-CN" dirty="0" smtClean="0"/>
              <a:t>. </a:t>
            </a:r>
            <a:r>
              <a:rPr lang="en-US" altLang="zh-CN" dirty="0"/>
              <a:t>Thus, a name declared in a namespace has </a:t>
            </a:r>
            <a:r>
              <a:rPr lang="en-US" altLang="zh-CN" b="1" dirty="0"/>
              <a:t>external</a:t>
            </a:r>
            <a:r>
              <a:rPr lang="en-US" altLang="zh-CN" dirty="0"/>
              <a:t> </a:t>
            </a:r>
            <a:r>
              <a:rPr lang="en-US" altLang="zh-CN" b="1" dirty="0"/>
              <a:t>linkage</a:t>
            </a:r>
            <a:r>
              <a:rPr lang="en-US" altLang="zh-CN" dirty="0"/>
              <a:t> </a:t>
            </a:r>
            <a:r>
              <a:rPr lang="en-US" altLang="zh-CN" dirty="0" smtClean="0"/>
              <a:t>by </a:t>
            </a:r>
            <a:r>
              <a:rPr lang="en-US" altLang="zh-CN" b="1" dirty="0" smtClean="0"/>
              <a:t>default</a:t>
            </a:r>
            <a:r>
              <a:rPr lang="en-US" altLang="zh-CN" dirty="0" smtClean="0"/>
              <a:t> </a:t>
            </a:r>
            <a:r>
              <a:rPr lang="en-US" altLang="zh-CN" dirty="0"/>
              <a:t>(unless it refers to a constant). </a:t>
            </a:r>
            <a:endParaRPr lang="en-US" altLang="zh-CN" dirty="0" smtClean="0"/>
          </a:p>
          <a:p>
            <a:pPr lvl="1"/>
            <a:r>
              <a:rPr lang="en-US" altLang="zh-CN" dirty="0"/>
              <a:t>The names in any one namespace </a:t>
            </a:r>
            <a:r>
              <a:rPr lang="en-US" altLang="zh-CN" b="1" dirty="0"/>
              <a:t>don’t</a:t>
            </a:r>
            <a:r>
              <a:rPr lang="en-US" altLang="zh-CN" dirty="0"/>
              <a:t> </a:t>
            </a:r>
            <a:r>
              <a:rPr lang="en-US" altLang="zh-CN" b="1" dirty="0"/>
              <a:t>conflict</a:t>
            </a:r>
            <a:r>
              <a:rPr lang="en-US" altLang="zh-CN" dirty="0"/>
              <a:t> with names in another namespace. </a:t>
            </a:r>
            <a:endParaRPr lang="en-US" altLang="zh-CN" dirty="0" smtClean="0"/>
          </a:p>
          <a:p>
            <a:pPr lvl="1"/>
            <a:r>
              <a:rPr lang="en-US" altLang="zh-CN" dirty="0"/>
              <a:t>In addition to user-defined namespaces, there is </a:t>
            </a:r>
            <a:r>
              <a:rPr lang="en-US" altLang="zh-CN" b="1" dirty="0"/>
              <a:t>one</a:t>
            </a:r>
            <a:r>
              <a:rPr lang="en-US" altLang="zh-CN" dirty="0"/>
              <a:t> </a:t>
            </a:r>
            <a:r>
              <a:rPr lang="en-US" altLang="zh-CN" b="1" dirty="0"/>
              <a:t>more</a:t>
            </a:r>
            <a:r>
              <a:rPr lang="en-US" altLang="zh-CN" dirty="0"/>
              <a:t> </a:t>
            </a:r>
            <a:r>
              <a:rPr lang="en-US" altLang="zh-CN" b="1" dirty="0"/>
              <a:t>namespace</a:t>
            </a:r>
            <a:r>
              <a:rPr lang="en-US" altLang="zh-CN" dirty="0"/>
              <a:t>, the </a:t>
            </a:r>
            <a:r>
              <a:rPr lang="en-US" altLang="zh-CN" b="1" i="1" dirty="0"/>
              <a:t>global</a:t>
            </a:r>
            <a:r>
              <a:rPr lang="en-US" altLang="zh-CN" i="1" dirty="0"/>
              <a:t> </a:t>
            </a:r>
            <a:r>
              <a:rPr lang="en-US" altLang="zh-CN" b="1" i="1" dirty="0"/>
              <a:t>namespace</a:t>
            </a:r>
            <a:r>
              <a:rPr lang="en-US" altLang="zh-CN" b="1" dirty="0" smtClean="0"/>
              <a:t>. </a:t>
            </a:r>
            <a:r>
              <a:rPr lang="en-US" altLang="zh-CN" dirty="0" smtClean="0"/>
              <a:t>This </a:t>
            </a:r>
            <a:r>
              <a:rPr lang="en-US" altLang="zh-CN" dirty="0"/>
              <a:t>corresponds to the </a:t>
            </a:r>
            <a:r>
              <a:rPr lang="en-US" altLang="zh-CN" b="1" dirty="0"/>
              <a:t>file-level declarative region</a:t>
            </a:r>
            <a:r>
              <a:rPr lang="en-US" altLang="zh-CN" dirty="0"/>
              <a:t>, so what used to be termed </a:t>
            </a:r>
            <a:r>
              <a:rPr lang="en-US" altLang="zh-CN" b="1" i="1" dirty="0" smtClean="0"/>
              <a:t>global variables </a:t>
            </a:r>
            <a:r>
              <a:rPr lang="en-US" altLang="zh-CN" dirty="0"/>
              <a:t>are now described as being </a:t>
            </a:r>
            <a:r>
              <a:rPr lang="en-US" altLang="zh-CN" b="1" dirty="0"/>
              <a:t>part</a:t>
            </a:r>
            <a:r>
              <a:rPr lang="en-US" altLang="zh-CN" dirty="0"/>
              <a:t> </a:t>
            </a:r>
            <a:r>
              <a:rPr lang="en-US" altLang="zh-CN" b="1" dirty="0"/>
              <a:t>of</a:t>
            </a:r>
            <a:r>
              <a:rPr lang="en-US" altLang="zh-CN" dirty="0"/>
              <a:t> the </a:t>
            </a:r>
            <a:r>
              <a:rPr lang="en-US" altLang="zh-CN" b="1" dirty="0"/>
              <a:t>global</a:t>
            </a:r>
            <a:r>
              <a:rPr lang="en-US" altLang="zh-CN" dirty="0"/>
              <a:t> </a:t>
            </a:r>
            <a:r>
              <a:rPr lang="en-US" altLang="zh-CN" b="1" dirty="0"/>
              <a:t>namespace</a:t>
            </a:r>
            <a:r>
              <a:rPr lang="en-US" altLang="zh-CN" dirty="0"/>
              <a:t> </a:t>
            </a:r>
            <a:r>
              <a:rPr lang="en-US" altLang="zh-CN" dirty="0" smtClean="0"/>
              <a:t>.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33" y="2378473"/>
            <a:ext cx="3620780" cy="9257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21" y="3673013"/>
            <a:ext cx="1046139" cy="9180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6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--namespace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4035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 smtClean="0"/>
              <a:t>Access</a:t>
            </a:r>
            <a:r>
              <a:rPr lang="en-US" altLang="zh-CN" dirty="0" smtClean="0"/>
              <a:t> the </a:t>
            </a:r>
            <a:r>
              <a:rPr lang="en-US" altLang="zh-CN" b="1" dirty="0" smtClean="0"/>
              <a:t>namespace</a:t>
            </a:r>
          </a:p>
          <a:p>
            <a:pPr lvl="1"/>
            <a:r>
              <a:rPr lang="en-US" altLang="zh-CN" dirty="0" smtClean="0"/>
              <a:t>by ::, </a:t>
            </a:r>
            <a:r>
              <a:rPr lang="en-US" altLang="zh-CN" dirty="0"/>
              <a:t>the scope-resolution operator, to </a:t>
            </a:r>
            <a:r>
              <a:rPr lang="en-US" altLang="zh-CN" i="1" dirty="0"/>
              <a:t>qualify </a:t>
            </a:r>
            <a:r>
              <a:rPr lang="en-US" altLang="zh-CN" dirty="0"/>
              <a:t>a name with its </a:t>
            </a:r>
            <a:r>
              <a:rPr lang="en-US" altLang="zh-CN" dirty="0" smtClean="0"/>
              <a:t>namespace: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by</a:t>
            </a:r>
            <a:r>
              <a:rPr lang="en-US" altLang="zh-CN" b="1" i="1" dirty="0" smtClean="0"/>
              <a:t> using</a:t>
            </a:r>
            <a:r>
              <a:rPr lang="en-US" altLang="zh-CN" b="1" dirty="0" smtClean="0"/>
              <a:t> </a:t>
            </a:r>
            <a:r>
              <a:rPr lang="en-US" altLang="zh-CN" dirty="0"/>
              <a:t>Declarations </a:t>
            </a:r>
            <a:endParaRPr lang="en-US" altLang="zh-CN" dirty="0" smtClean="0"/>
          </a:p>
          <a:p>
            <a:pPr lvl="2"/>
            <a:r>
              <a:rPr lang="en-US" altLang="zh-CN" dirty="0"/>
              <a:t>using Jill::fetch; // a using </a:t>
            </a:r>
            <a:r>
              <a:rPr lang="en-US" altLang="zh-CN" dirty="0" smtClean="0"/>
              <a:t>declaration</a:t>
            </a:r>
          </a:p>
          <a:p>
            <a:pPr lvl="2"/>
            <a:r>
              <a:rPr lang="en-US" altLang="zh-CN" dirty="0"/>
              <a:t>A using declaration </a:t>
            </a:r>
            <a:r>
              <a:rPr lang="en-US" altLang="zh-CN" b="1" dirty="0"/>
              <a:t>adds a particular name</a:t>
            </a:r>
            <a:r>
              <a:rPr lang="en-US" altLang="zh-CN" dirty="0"/>
              <a:t> to the declarative region in which it</a:t>
            </a:r>
            <a:br>
              <a:rPr lang="en-US" altLang="zh-CN" dirty="0"/>
            </a:br>
            <a:r>
              <a:rPr lang="en-US" altLang="zh-CN" dirty="0"/>
              <a:t>occurs </a:t>
            </a:r>
            <a:r>
              <a:rPr lang="en-US" altLang="zh-CN" dirty="0" smtClean="0"/>
              <a:t>.</a:t>
            </a:r>
          </a:p>
          <a:p>
            <a:pPr lvl="2"/>
            <a:r>
              <a:rPr lang="en-US" altLang="zh-CN" dirty="0"/>
              <a:t>Placing a using declaration at the </a:t>
            </a:r>
            <a:r>
              <a:rPr lang="en-US" altLang="zh-CN" b="1" dirty="0"/>
              <a:t>external</a:t>
            </a:r>
            <a:r>
              <a:rPr lang="en-US" altLang="zh-CN" dirty="0"/>
              <a:t> </a:t>
            </a:r>
            <a:r>
              <a:rPr lang="en-US" altLang="zh-CN" b="1" dirty="0"/>
              <a:t>level</a:t>
            </a:r>
            <a:r>
              <a:rPr lang="en-US" altLang="zh-CN" dirty="0"/>
              <a:t> </a:t>
            </a:r>
            <a:r>
              <a:rPr lang="en-US" altLang="zh-CN" b="1" dirty="0"/>
              <a:t>adds</a:t>
            </a:r>
            <a:r>
              <a:rPr lang="en-US" altLang="zh-CN" dirty="0"/>
              <a:t> the </a:t>
            </a:r>
            <a:r>
              <a:rPr lang="en-US" altLang="zh-CN" b="1" dirty="0"/>
              <a:t>name</a:t>
            </a:r>
            <a:r>
              <a:rPr lang="en-US" altLang="zh-CN" dirty="0"/>
              <a:t> to the </a:t>
            </a:r>
            <a:r>
              <a:rPr lang="en-US" altLang="zh-CN" b="1" dirty="0"/>
              <a:t>global</a:t>
            </a:r>
            <a:r>
              <a:rPr lang="en-US" altLang="zh-CN" dirty="0"/>
              <a:t> </a:t>
            </a:r>
            <a:r>
              <a:rPr lang="en-US" altLang="zh-CN" b="1" dirty="0"/>
              <a:t>namespace 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by </a:t>
            </a:r>
            <a:r>
              <a:rPr lang="en-US" altLang="zh-CN" b="1" i="1" dirty="0"/>
              <a:t>using</a:t>
            </a:r>
            <a:r>
              <a:rPr lang="en-US" altLang="zh-CN" b="1" dirty="0"/>
              <a:t> </a:t>
            </a:r>
            <a:r>
              <a:rPr lang="en-US" altLang="zh-CN" dirty="0"/>
              <a:t>Directives </a:t>
            </a:r>
            <a:endParaRPr lang="en-US" altLang="zh-CN" dirty="0" smtClean="0"/>
          </a:p>
          <a:p>
            <a:pPr lvl="2"/>
            <a:r>
              <a:rPr lang="en-US" altLang="zh-CN" dirty="0"/>
              <a:t>A using declaration, then, makes a single name available. In contrast, the </a:t>
            </a:r>
            <a:r>
              <a:rPr lang="en-US" altLang="zh-CN" b="1" dirty="0"/>
              <a:t>using</a:t>
            </a:r>
            <a:r>
              <a:rPr lang="en-US" altLang="zh-CN" dirty="0"/>
              <a:t> </a:t>
            </a:r>
            <a:r>
              <a:rPr lang="en-US" altLang="zh-CN" b="1" dirty="0"/>
              <a:t>directive</a:t>
            </a:r>
            <a:r>
              <a:rPr lang="en-US" altLang="zh-CN" dirty="0"/>
              <a:t> </a:t>
            </a:r>
            <a:r>
              <a:rPr lang="en-US" altLang="zh-CN" b="1" dirty="0"/>
              <a:t>makes</a:t>
            </a:r>
            <a:r>
              <a:rPr lang="en-US" altLang="zh-CN" dirty="0"/>
              <a:t> </a:t>
            </a:r>
            <a:r>
              <a:rPr lang="en-US" altLang="zh-CN" b="1" i="1" dirty="0"/>
              <a:t>all</a:t>
            </a:r>
            <a:r>
              <a:rPr lang="en-US" altLang="zh-CN" i="1" dirty="0"/>
              <a:t> </a:t>
            </a:r>
            <a:r>
              <a:rPr lang="en-US" altLang="zh-CN" dirty="0"/>
              <a:t>the </a:t>
            </a:r>
            <a:r>
              <a:rPr lang="en-US" altLang="zh-CN" b="1" dirty="0"/>
              <a:t>names</a:t>
            </a:r>
            <a:r>
              <a:rPr lang="en-US" altLang="zh-CN" dirty="0"/>
              <a:t> </a:t>
            </a:r>
            <a:r>
              <a:rPr lang="en-US" altLang="zh-CN" b="1" dirty="0"/>
              <a:t>available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2"/>
            <a:r>
              <a:rPr lang="en-US" altLang="zh-CN" dirty="0"/>
              <a:t>using namespace Jack; // make </a:t>
            </a:r>
            <a:r>
              <a:rPr lang="en-US" altLang="zh-CN" b="1" dirty="0"/>
              <a:t>all the names </a:t>
            </a:r>
            <a:r>
              <a:rPr lang="en-US" altLang="zh-CN" dirty="0"/>
              <a:t>in Jack </a:t>
            </a:r>
            <a:r>
              <a:rPr lang="en-US" altLang="zh-CN" dirty="0" smtClean="0"/>
              <a:t>available</a:t>
            </a:r>
          </a:p>
          <a:p>
            <a:pPr lvl="2"/>
            <a:r>
              <a:rPr lang="en-US" altLang="zh-CN" b="1" dirty="0"/>
              <a:t>Placing</a:t>
            </a:r>
            <a:r>
              <a:rPr lang="en-US" altLang="zh-CN" dirty="0"/>
              <a:t> a using directive </a:t>
            </a:r>
            <a:r>
              <a:rPr lang="en-US" altLang="zh-CN" b="1" dirty="0"/>
              <a:t>in</a:t>
            </a:r>
            <a:r>
              <a:rPr lang="en-US" altLang="zh-CN" dirty="0"/>
              <a:t> a particular </a:t>
            </a:r>
            <a:r>
              <a:rPr lang="en-US" altLang="zh-CN" b="1" dirty="0"/>
              <a:t>function</a:t>
            </a:r>
            <a:r>
              <a:rPr lang="en-US" altLang="zh-CN" dirty="0"/>
              <a:t> makes the names </a:t>
            </a:r>
            <a:r>
              <a:rPr lang="en-US" altLang="zh-CN" b="1" dirty="0"/>
              <a:t>available</a:t>
            </a:r>
            <a:r>
              <a:rPr lang="en-US" altLang="zh-CN" dirty="0"/>
              <a:t> </a:t>
            </a:r>
            <a:r>
              <a:rPr lang="en-US" altLang="zh-CN" b="1" dirty="0"/>
              <a:t>just</a:t>
            </a:r>
            <a:r>
              <a:rPr lang="en-US" altLang="zh-CN" dirty="0"/>
              <a:t> in that</a:t>
            </a:r>
            <a:br>
              <a:rPr lang="en-US" altLang="zh-CN" dirty="0"/>
            </a:br>
            <a:r>
              <a:rPr lang="en-US" altLang="zh-CN" b="1" dirty="0"/>
              <a:t>function</a:t>
            </a:r>
            <a:r>
              <a:rPr lang="en-US" altLang="zh-CN" dirty="0"/>
              <a:t> .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12" y="2829669"/>
            <a:ext cx="4432528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--namespace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4991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C</a:t>
            </a:r>
            <a:r>
              <a:rPr lang="en-US" altLang="zh-CN" b="1" dirty="0" smtClean="0"/>
              <a:t>omparison</a:t>
            </a:r>
            <a:r>
              <a:rPr lang="en-US" altLang="zh-CN" dirty="0" smtClean="0"/>
              <a:t> of </a:t>
            </a:r>
            <a:r>
              <a:rPr lang="en-US" altLang="zh-CN" i="1" dirty="0" smtClean="0"/>
              <a:t>using </a:t>
            </a:r>
            <a:r>
              <a:rPr lang="en-US" altLang="zh-CN" b="1" i="1" dirty="0" smtClean="0"/>
              <a:t>declaration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using </a:t>
            </a:r>
            <a:r>
              <a:rPr lang="en-US" altLang="zh-CN" b="1" i="1" dirty="0" smtClean="0"/>
              <a:t>directive</a:t>
            </a:r>
          </a:p>
          <a:p>
            <a:pPr lvl="1"/>
            <a:r>
              <a:rPr lang="en-US" altLang="zh-CN" dirty="0"/>
              <a:t>Generally speaking, the </a:t>
            </a:r>
            <a:r>
              <a:rPr lang="en-US" altLang="zh-CN" b="1" dirty="0"/>
              <a:t>using</a:t>
            </a:r>
            <a:r>
              <a:rPr lang="en-US" altLang="zh-CN" dirty="0"/>
              <a:t> </a:t>
            </a:r>
            <a:r>
              <a:rPr lang="en-US" altLang="zh-CN" b="1" dirty="0"/>
              <a:t>declaration</a:t>
            </a:r>
            <a:r>
              <a:rPr lang="en-US" altLang="zh-CN" dirty="0"/>
              <a:t> is </a:t>
            </a:r>
            <a:r>
              <a:rPr lang="en-US" altLang="zh-CN" b="1" dirty="0"/>
              <a:t>safer</a:t>
            </a:r>
            <a:r>
              <a:rPr lang="en-US" altLang="zh-CN" dirty="0"/>
              <a:t> to use </a:t>
            </a:r>
            <a:r>
              <a:rPr lang="en-US" altLang="zh-CN" b="1" dirty="0"/>
              <a:t>than</a:t>
            </a:r>
            <a:r>
              <a:rPr lang="en-US" altLang="zh-CN" dirty="0"/>
              <a:t> a </a:t>
            </a:r>
            <a:r>
              <a:rPr lang="en-US" altLang="zh-CN" b="1" dirty="0"/>
              <a:t>using</a:t>
            </a:r>
            <a:r>
              <a:rPr lang="en-US" altLang="zh-CN" dirty="0"/>
              <a:t> </a:t>
            </a:r>
            <a:r>
              <a:rPr lang="en-US" altLang="zh-CN" b="1" dirty="0"/>
              <a:t>directive</a:t>
            </a:r>
            <a:r>
              <a:rPr lang="en-US" altLang="zh-CN" dirty="0"/>
              <a:t> </a:t>
            </a:r>
            <a:r>
              <a:rPr lang="en-US" altLang="zh-CN" dirty="0" smtClean="0"/>
              <a:t>because it </a:t>
            </a:r>
            <a:r>
              <a:rPr lang="en-US" altLang="zh-CN" dirty="0"/>
              <a:t>shows exactly what names you are making available</a:t>
            </a:r>
            <a:r>
              <a:rPr lang="en-US" altLang="zh-CN" dirty="0" smtClean="0"/>
              <a:t>. </a:t>
            </a:r>
          </a:p>
          <a:p>
            <a:pPr lvl="2"/>
            <a:r>
              <a:rPr lang="en-US" altLang="zh-CN" dirty="0" smtClean="0"/>
              <a:t>And </a:t>
            </a:r>
            <a:r>
              <a:rPr lang="en-US" altLang="zh-CN" dirty="0"/>
              <a:t>if the </a:t>
            </a:r>
            <a:r>
              <a:rPr lang="en-US" altLang="zh-CN" b="1" dirty="0"/>
              <a:t>name conflicts </a:t>
            </a:r>
            <a:r>
              <a:rPr lang="en-US" altLang="zh-CN" dirty="0"/>
              <a:t>with </a:t>
            </a:r>
            <a:r>
              <a:rPr lang="en-US" altLang="zh-CN" dirty="0" smtClean="0"/>
              <a:t>a local </a:t>
            </a:r>
            <a:r>
              <a:rPr lang="en-US" altLang="zh-CN" dirty="0"/>
              <a:t>name, the </a:t>
            </a:r>
            <a:r>
              <a:rPr lang="en-US" altLang="zh-CN" b="1" dirty="0"/>
              <a:t>compiler</a:t>
            </a:r>
            <a:r>
              <a:rPr lang="en-US" altLang="zh-CN" dirty="0"/>
              <a:t> lets </a:t>
            </a:r>
            <a:r>
              <a:rPr lang="en-US" altLang="zh-CN" b="1" dirty="0"/>
              <a:t>you</a:t>
            </a:r>
            <a:r>
              <a:rPr lang="en-US" altLang="zh-CN" dirty="0"/>
              <a:t> </a:t>
            </a:r>
            <a:r>
              <a:rPr lang="en-US" altLang="zh-CN" b="1" dirty="0"/>
              <a:t>know</a:t>
            </a:r>
            <a:r>
              <a:rPr lang="en-US" altLang="zh-CN" dirty="0" smtClean="0"/>
              <a:t>. </a:t>
            </a:r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/>
              <a:t>using directive adds all names, even </a:t>
            </a:r>
            <a:r>
              <a:rPr lang="en-US" altLang="zh-CN" dirty="0" smtClean="0"/>
              <a:t>ones you </a:t>
            </a:r>
            <a:r>
              <a:rPr lang="en-US" altLang="zh-CN" dirty="0"/>
              <a:t>might not need</a:t>
            </a:r>
            <a:r>
              <a:rPr lang="en-US" altLang="zh-CN" dirty="0" smtClean="0"/>
              <a:t>.</a:t>
            </a:r>
          </a:p>
          <a:p>
            <a:pPr lvl="2"/>
            <a:r>
              <a:rPr lang="en-US" altLang="zh-CN" dirty="0" smtClean="0"/>
              <a:t> </a:t>
            </a:r>
            <a:r>
              <a:rPr lang="en-US" altLang="zh-CN" dirty="0"/>
              <a:t>If a local </a:t>
            </a:r>
            <a:r>
              <a:rPr lang="en-US" altLang="zh-CN" b="1" dirty="0" smtClean="0"/>
              <a:t>name conflicts</a:t>
            </a:r>
            <a:r>
              <a:rPr lang="en-US" altLang="zh-CN" dirty="0"/>
              <a:t>, it 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overrides</a:t>
            </a:r>
            <a:r>
              <a:rPr lang="en-US" altLang="zh-CN" dirty="0" smtClean="0"/>
              <a:t> </a:t>
            </a:r>
            <a:r>
              <a:rPr lang="en-US" altLang="zh-CN" dirty="0"/>
              <a:t>the namespace version, and </a:t>
            </a:r>
            <a:r>
              <a:rPr lang="en-US" altLang="zh-CN" b="1" dirty="0" smtClean="0"/>
              <a:t>you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aren’t</a:t>
            </a:r>
            <a:r>
              <a:rPr lang="en-US" altLang="zh-CN" dirty="0" smtClean="0"/>
              <a:t> </a:t>
            </a:r>
            <a:r>
              <a:rPr lang="en-US" altLang="zh-CN" b="1" dirty="0"/>
              <a:t>warned</a:t>
            </a:r>
            <a:r>
              <a:rPr lang="en-US" altLang="zh-CN" dirty="0" smtClean="0"/>
              <a:t>.</a:t>
            </a:r>
          </a:p>
          <a:p>
            <a:pPr lvl="2"/>
            <a:r>
              <a:rPr lang="en-US" altLang="zh-CN" dirty="0" smtClean="0"/>
              <a:t> Also </a:t>
            </a:r>
            <a:r>
              <a:rPr lang="en-US" altLang="zh-CN" dirty="0"/>
              <a:t>the open nature of namespaces means that the complete list of </a:t>
            </a:r>
            <a:r>
              <a:rPr lang="en-US" altLang="zh-CN" dirty="0" smtClean="0"/>
              <a:t>names in </a:t>
            </a:r>
            <a:r>
              <a:rPr lang="en-US" altLang="zh-CN" dirty="0"/>
              <a:t>a namespace might be spread over several locations, making it difficult to know </a:t>
            </a:r>
            <a:r>
              <a:rPr lang="en-US" altLang="zh-CN" dirty="0" smtClean="0"/>
              <a:t>exactly which </a:t>
            </a:r>
            <a:r>
              <a:rPr lang="en-US" altLang="zh-CN" dirty="0"/>
              <a:t>names you are adding.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--namespace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49910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Nest namespace</a:t>
            </a:r>
          </a:p>
          <a:p>
            <a:pPr lvl="1"/>
            <a:r>
              <a:rPr lang="en-US" altLang="zh-CN" dirty="0"/>
              <a:t>elements::fire::</a:t>
            </a:r>
            <a:r>
              <a:rPr lang="en-US" altLang="zh-CN" dirty="0" smtClean="0"/>
              <a:t>flame</a:t>
            </a:r>
          </a:p>
          <a:p>
            <a:pPr lvl="1"/>
            <a:r>
              <a:rPr lang="en-US" altLang="zh-CN" dirty="0"/>
              <a:t>using namespace elements::fire; 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/>
              <a:t>use </a:t>
            </a:r>
            <a:r>
              <a:rPr lang="en-US" altLang="zh-CN" b="1" dirty="0"/>
              <a:t>using</a:t>
            </a:r>
            <a:r>
              <a:rPr lang="en-US" altLang="zh-CN" dirty="0"/>
              <a:t> </a:t>
            </a:r>
            <a:r>
              <a:rPr lang="en-US" altLang="zh-CN" b="1" dirty="0"/>
              <a:t>directives</a:t>
            </a:r>
            <a:r>
              <a:rPr lang="en-US" altLang="zh-CN" dirty="0"/>
              <a:t> and </a:t>
            </a:r>
            <a:r>
              <a:rPr lang="en-US" altLang="zh-CN" b="1" dirty="0"/>
              <a:t>using</a:t>
            </a:r>
            <a:r>
              <a:rPr lang="en-US" altLang="zh-CN" dirty="0"/>
              <a:t> </a:t>
            </a:r>
            <a:r>
              <a:rPr lang="en-US" altLang="zh-CN" b="1" dirty="0"/>
              <a:t>declarations</a:t>
            </a:r>
            <a:r>
              <a:rPr lang="en-US" altLang="zh-CN" dirty="0"/>
              <a:t> </a:t>
            </a:r>
            <a:r>
              <a:rPr lang="en-US" altLang="zh-CN" b="1" dirty="0"/>
              <a:t>inside</a:t>
            </a:r>
            <a:r>
              <a:rPr lang="en-US" altLang="zh-CN" dirty="0"/>
              <a:t> </a:t>
            </a:r>
            <a:r>
              <a:rPr lang="en-US" altLang="zh-CN" b="1" dirty="0"/>
              <a:t>namespaces </a:t>
            </a:r>
            <a:endParaRPr lang="en-US" altLang="zh-CN" b="1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create an </a:t>
            </a:r>
            <a:r>
              <a:rPr lang="en-US" altLang="zh-CN" b="1" dirty="0"/>
              <a:t>alias</a:t>
            </a:r>
            <a:r>
              <a:rPr lang="en-US" altLang="zh-CN" dirty="0"/>
              <a:t> </a:t>
            </a:r>
            <a:r>
              <a:rPr lang="en-US" altLang="zh-CN" b="1" dirty="0"/>
              <a:t>for</a:t>
            </a:r>
            <a:r>
              <a:rPr lang="en-US" altLang="zh-CN" dirty="0"/>
              <a:t> a </a:t>
            </a:r>
            <a:r>
              <a:rPr lang="en-US" altLang="zh-CN" b="1" dirty="0"/>
              <a:t>namespace 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namespace </a:t>
            </a:r>
            <a:r>
              <a:rPr lang="en-US" altLang="zh-CN" dirty="0" err="1"/>
              <a:t>mvft</a:t>
            </a:r>
            <a:r>
              <a:rPr lang="en-US" altLang="zh-CN" dirty="0"/>
              <a:t> = </a:t>
            </a:r>
            <a:r>
              <a:rPr lang="en-US" altLang="zh-CN" dirty="0" err="1"/>
              <a:t>my_very_favorite_things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64" y="1374648"/>
            <a:ext cx="1625684" cy="1949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914" y="3681485"/>
            <a:ext cx="2521080" cy="1593932"/>
          </a:xfrm>
          <a:prstGeom prst="rect">
            <a:avLst/>
          </a:prstGeom>
        </p:spPr>
      </p:pic>
      <p:cxnSp>
        <p:nvCxnSpPr>
          <p:cNvPr id="7" name="曲线连接符 6"/>
          <p:cNvCxnSpPr>
            <a:endCxn id="4" idx="1"/>
          </p:cNvCxnSpPr>
          <p:nvPr/>
        </p:nvCxnSpPr>
        <p:spPr>
          <a:xfrm>
            <a:off x="5138928" y="2231136"/>
            <a:ext cx="1752536" cy="1182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>
            <a:off x="6891464" y="3681485"/>
            <a:ext cx="1105450" cy="9088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--namespace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5978716" cy="4120896"/>
          </a:xfrm>
        </p:spPr>
        <p:txBody>
          <a:bodyPr>
            <a:normAutofit/>
          </a:bodyPr>
          <a:lstStyle/>
          <a:p>
            <a:r>
              <a:rPr lang="en-US" altLang="zh-CN" b="1" dirty="0"/>
              <a:t>U</a:t>
            </a:r>
            <a:r>
              <a:rPr lang="en-US" altLang="zh-CN" b="1" dirty="0" smtClean="0"/>
              <a:t>nnamed</a:t>
            </a:r>
            <a:r>
              <a:rPr lang="en-US" altLang="zh-CN" dirty="0" smtClean="0"/>
              <a:t> namespace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smtClean="0"/>
              <a:t>names declared </a:t>
            </a:r>
            <a:r>
              <a:rPr lang="en-US" altLang="zh-CN" dirty="0"/>
              <a:t>in this namespace are in </a:t>
            </a:r>
            <a:r>
              <a:rPr lang="en-US" altLang="zh-CN" b="1" dirty="0"/>
              <a:t>potential</a:t>
            </a:r>
            <a:r>
              <a:rPr lang="en-US" altLang="zh-CN" dirty="0"/>
              <a:t> </a:t>
            </a:r>
            <a:r>
              <a:rPr lang="en-US" altLang="zh-CN" b="1" dirty="0"/>
              <a:t>scope</a:t>
            </a:r>
            <a:r>
              <a:rPr lang="en-US" altLang="zh-CN" dirty="0"/>
              <a:t> until the end of the declarative </a:t>
            </a:r>
            <a:r>
              <a:rPr lang="en-US" altLang="zh-CN" dirty="0" smtClean="0"/>
              <a:t>region that </a:t>
            </a:r>
            <a:r>
              <a:rPr lang="en-US" altLang="zh-CN" dirty="0"/>
              <a:t>contains the unnamed </a:t>
            </a:r>
            <a:r>
              <a:rPr lang="en-US" altLang="zh-CN" dirty="0" smtClean="0"/>
              <a:t>namespace</a:t>
            </a:r>
          </a:p>
          <a:p>
            <a:pPr lvl="1"/>
            <a:r>
              <a:rPr lang="en-US" altLang="zh-CN" dirty="0"/>
              <a:t>you </a:t>
            </a:r>
            <a:r>
              <a:rPr lang="en-US" altLang="zh-CN" b="1" dirty="0"/>
              <a:t>can’t</a:t>
            </a:r>
            <a:r>
              <a:rPr lang="en-US" altLang="zh-CN" dirty="0"/>
              <a:t> explicitly </a:t>
            </a:r>
            <a:r>
              <a:rPr lang="en-US" altLang="zh-CN" b="1" dirty="0"/>
              <a:t>use</a:t>
            </a:r>
            <a:r>
              <a:rPr lang="en-US" altLang="zh-CN" dirty="0"/>
              <a:t> </a:t>
            </a:r>
            <a:r>
              <a:rPr lang="en-US" altLang="zh-CN" dirty="0" smtClean="0"/>
              <a:t>a </a:t>
            </a:r>
            <a:r>
              <a:rPr lang="en-US" altLang="zh-CN" b="1" dirty="0" smtClean="0"/>
              <a:t>using</a:t>
            </a:r>
            <a:r>
              <a:rPr lang="en-US" altLang="zh-CN" dirty="0" smtClean="0"/>
              <a:t> </a:t>
            </a:r>
            <a:r>
              <a:rPr lang="en-US" altLang="zh-CN" b="1" dirty="0"/>
              <a:t>directive</a:t>
            </a:r>
            <a:r>
              <a:rPr lang="en-US" altLang="zh-CN" dirty="0"/>
              <a:t> or </a:t>
            </a:r>
            <a:r>
              <a:rPr lang="en-US" altLang="zh-CN" b="1" dirty="0"/>
              <a:t>using</a:t>
            </a:r>
            <a:r>
              <a:rPr lang="en-US" altLang="zh-CN" dirty="0"/>
              <a:t> </a:t>
            </a:r>
            <a:r>
              <a:rPr lang="en-US" altLang="zh-CN" b="1" dirty="0"/>
              <a:t>declaration</a:t>
            </a:r>
            <a:r>
              <a:rPr lang="en-US" altLang="zh-CN" dirty="0"/>
              <a:t> to make the names available </a:t>
            </a:r>
            <a:r>
              <a:rPr lang="en-US" altLang="zh-CN" dirty="0" smtClean="0"/>
              <a:t>elsewhere </a:t>
            </a:r>
          </a:p>
          <a:p>
            <a:pPr lvl="1"/>
            <a:r>
              <a:rPr lang="en-US" altLang="zh-CN" dirty="0"/>
              <a:t>you </a:t>
            </a:r>
            <a:r>
              <a:rPr lang="en-US" altLang="zh-CN" b="1" dirty="0"/>
              <a:t>can’t</a:t>
            </a:r>
            <a:r>
              <a:rPr lang="en-US" altLang="zh-CN" dirty="0"/>
              <a:t> use names from an </a:t>
            </a:r>
            <a:r>
              <a:rPr lang="en-US" altLang="zh-CN" dirty="0" smtClean="0"/>
              <a:t>unnamed namespace </a:t>
            </a:r>
            <a:r>
              <a:rPr lang="en-US" altLang="zh-CN" b="1" dirty="0"/>
              <a:t>in</a:t>
            </a:r>
            <a:r>
              <a:rPr lang="en-US" altLang="zh-CN" dirty="0"/>
              <a:t> </a:t>
            </a:r>
            <a:r>
              <a:rPr lang="en-US" altLang="zh-CN" b="1" dirty="0"/>
              <a:t>a</a:t>
            </a:r>
            <a:r>
              <a:rPr lang="en-US" altLang="zh-CN" dirty="0"/>
              <a:t> </a:t>
            </a:r>
            <a:r>
              <a:rPr lang="en-US" altLang="zh-CN" b="1" dirty="0"/>
              <a:t>file</a:t>
            </a:r>
            <a:r>
              <a:rPr lang="en-US" altLang="zh-CN" dirty="0"/>
              <a:t> </a:t>
            </a:r>
            <a:r>
              <a:rPr lang="en-US" altLang="zh-CN" b="1" dirty="0"/>
              <a:t>other than </a:t>
            </a:r>
            <a:r>
              <a:rPr lang="en-US" altLang="zh-CN" dirty="0"/>
              <a:t>the one that contains the namespace declaration. </a:t>
            </a:r>
            <a:endParaRPr lang="en-US" altLang="zh-CN" dirty="0" smtClean="0"/>
          </a:p>
          <a:p>
            <a:pPr lvl="1"/>
            <a:r>
              <a:rPr lang="en-US" altLang="zh-CN" dirty="0"/>
              <a:t>This provides an </a:t>
            </a:r>
            <a:r>
              <a:rPr lang="en-US" altLang="zh-CN" b="1" dirty="0"/>
              <a:t>alternative</a:t>
            </a:r>
            <a:r>
              <a:rPr lang="en-US" altLang="zh-CN" dirty="0"/>
              <a:t> to using </a:t>
            </a:r>
            <a:r>
              <a:rPr lang="en-US" altLang="zh-CN" b="1" dirty="0"/>
              <a:t>static</a:t>
            </a:r>
            <a:r>
              <a:rPr lang="en-US" altLang="zh-CN" dirty="0"/>
              <a:t> </a:t>
            </a:r>
            <a:r>
              <a:rPr lang="en-US" altLang="zh-CN" b="1" dirty="0"/>
              <a:t>variables</a:t>
            </a:r>
            <a:r>
              <a:rPr lang="en-US" altLang="zh-CN" dirty="0"/>
              <a:t> </a:t>
            </a:r>
            <a:r>
              <a:rPr lang="en-US" altLang="zh-CN" dirty="0" smtClean="0"/>
              <a:t>with </a:t>
            </a:r>
            <a:r>
              <a:rPr lang="en-US" altLang="zh-CN" b="1" dirty="0" smtClean="0"/>
              <a:t>internal</a:t>
            </a:r>
            <a:r>
              <a:rPr lang="en-US" altLang="zh-CN" dirty="0" smtClean="0"/>
              <a:t> </a:t>
            </a:r>
            <a:r>
              <a:rPr lang="en-US" altLang="zh-CN" b="1" dirty="0"/>
              <a:t>linkage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45" y="2225040"/>
            <a:ext cx="3777311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Models and Namespaces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--namespace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 smtClean="0"/>
              <a:t>Advices</a:t>
            </a:r>
            <a:r>
              <a:rPr lang="en-US" altLang="zh-CN" dirty="0" smtClean="0"/>
              <a:t> on using namespace</a:t>
            </a:r>
          </a:p>
          <a:p>
            <a:pPr lvl="1"/>
            <a:r>
              <a:rPr lang="en-US" altLang="zh-CN" dirty="0" smtClean="0"/>
              <a:t>Use </a:t>
            </a:r>
            <a:r>
              <a:rPr lang="en-US" altLang="zh-CN" b="1" dirty="0"/>
              <a:t>variables in a named namespace</a:t>
            </a:r>
            <a:r>
              <a:rPr lang="en-US" altLang="zh-CN" dirty="0"/>
              <a:t> instead of using external global </a:t>
            </a:r>
            <a:r>
              <a:rPr lang="en-US" altLang="zh-CN" dirty="0" smtClean="0"/>
              <a:t>variables.</a:t>
            </a:r>
            <a:endParaRPr lang="en-US" altLang="zh-CN" dirty="0"/>
          </a:p>
          <a:p>
            <a:pPr lvl="1"/>
            <a:r>
              <a:rPr lang="en-US" altLang="zh-CN" dirty="0" smtClean="0"/>
              <a:t>Use </a:t>
            </a:r>
            <a:r>
              <a:rPr lang="en-US" altLang="zh-CN" b="1" dirty="0"/>
              <a:t>variables in an unnamed namespace</a:t>
            </a:r>
            <a:r>
              <a:rPr lang="en-US" altLang="zh-CN" dirty="0"/>
              <a:t> instead of using static global </a:t>
            </a:r>
            <a:r>
              <a:rPr lang="en-US" altLang="zh-CN" dirty="0" smtClean="0"/>
              <a:t>variables.</a:t>
            </a:r>
            <a:endParaRPr lang="en-US" altLang="zh-CN" dirty="0"/>
          </a:p>
          <a:p>
            <a:pPr lvl="1"/>
            <a:r>
              <a:rPr lang="en-US" altLang="zh-CN" dirty="0" smtClean="0"/>
              <a:t>If </a:t>
            </a:r>
            <a:r>
              <a:rPr lang="en-US" altLang="zh-CN" b="1" dirty="0"/>
              <a:t>you develop a library of functions or classes, place them in a namespace</a:t>
            </a:r>
            <a:r>
              <a:rPr lang="en-US" altLang="zh-CN" dirty="0"/>
              <a:t>. Indeed</a:t>
            </a:r>
            <a:r>
              <a:rPr lang="en-US" altLang="zh-CN" dirty="0" smtClean="0"/>
              <a:t>, C</a:t>
            </a:r>
            <a:r>
              <a:rPr lang="en-US" altLang="zh-CN" dirty="0"/>
              <a:t>++ currently already calls for placing standard library functions in a </a:t>
            </a:r>
            <a:r>
              <a:rPr lang="en-US" altLang="zh-CN" dirty="0" smtClean="0"/>
              <a:t>namespace called </a:t>
            </a:r>
            <a:r>
              <a:rPr lang="en-US" altLang="zh-CN" dirty="0"/>
              <a:t>std</a:t>
            </a:r>
            <a:r>
              <a:rPr lang="en-US" altLang="zh-CN" dirty="0" smtClean="0"/>
              <a:t>. This </a:t>
            </a:r>
            <a:r>
              <a:rPr lang="en-US" altLang="zh-CN" dirty="0"/>
              <a:t>extends to functions brought in from C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lvl="1"/>
            <a:r>
              <a:rPr lang="en-US" altLang="zh-CN" dirty="0" smtClean="0"/>
              <a:t>Use </a:t>
            </a:r>
            <a:r>
              <a:rPr lang="en-US" altLang="zh-CN" dirty="0"/>
              <a:t>the </a:t>
            </a:r>
            <a:r>
              <a:rPr lang="en-US" altLang="zh-CN" b="1" dirty="0"/>
              <a:t>using directive </a:t>
            </a:r>
            <a:r>
              <a:rPr lang="en-US" altLang="zh-CN" dirty="0"/>
              <a:t>only as a </a:t>
            </a:r>
            <a:r>
              <a:rPr lang="en-US" altLang="zh-CN" b="1" dirty="0"/>
              <a:t>temporary</a:t>
            </a:r>
            <a:r>
              <a:rPr lang="en-US" altLang="zh-CN" dirty="0"/>
              <a:t> means of converting old code </a:t>
            </a:r>
            <a:r>
              <a:rPr lang="en-US" altLang="zh-CN" dirty="0" smtClean="0"/>
              <a:t>to namespace usage.</a:t>
            </a:r>
            <a:endParaRPr lang="en-US" altLang="zh-CN" dirty="0"/>
          </a:p>
          <a:p>
            <a:pPr lvl="1"/>
            <a:r>
              <a:rPr lang="en-US" altLang="zh-CN" b="1" dirty="0" smtClean="0"/>
              <a:t>Don’t </a:t>
            </a:r>
            <a:r>
              <a:rPr lang="en-US" altLang="zh-CN" b="1" dirty="0"/>
              <a:t>use using directives in header files</a:t>
            </a:r>
            <a:r>
              <a:rPr lang="en-US" altLang="zh-CN" dirty="0"/>
              <a:t>; for one thing, doing so conceals </a:t>
            </a:r>
            <a:r>
              <a:rPr lang="en-US" altLang="zh-CN" dirty="0" smtClean="0"/>
              <a:t>which names </a:t>
            </a:r>
            <a:r>
              <a:rPr lang="en-US" altLang="zh-CN" dirty="0"/>
              <a:t>are being made available</a:t>
            </a:r>
            <a:r>
              <a:rPr lang="en-US" altLang="zh-CN" dirty="0" smtClean="0"/>
              <a:t>. Also </a:t>
            </a:r>
            <a:r>
              <a:rPr lang="en-US" altLang="zh-CN" dirty="0"/>
              <a:t>the ordering of header files may </a:t>
            </a:r>
            <a:r>
              <a:rPr lang="en-US" altLang="zh-CN" dirty="0" smtClean="0"/>
              <a:t>affect behavior</a:t>
            </a:r>
            <a:r>
              <a:rPr lang="en-US" altLang="zh-CN" dirty="0"/>
              <a:t>. If you use a using directive, place it </a:t>
            </a:r>
            <a:r>
              <a:rPr lang="en-US" altLang="zh-CN" b="1" dirty="0"/>
              <a:t>after</a:t>
            </a:r>
            <a:r>
              <a:rPr lang="en-US" altLang="zh-CN" dirty="0"/>
              <a:t> </a:t>
            </a:r>
            <a:r>
              <a:rPr lang="en-US" altLang="zh-CN" b="1" dirty="0"/>
              <a:t>all</a:t>
            </a:r>
            <a:r>
              <a:rPr lang="en-US" altLang="zh-CN" dirty="0"/>
              <a:t> the </a:t>
            </a:r>
            <a:r>
              <a:rPr lang="en-US" altLang="zh-CN" b="1" dirty="0"/>
              <a:t>preprocessor</a:t>
            </a:r>
            <a:r>
              <a:rPr lang="en-US" altLang="zh-CN" dirty="0"/>
              <a:t> #</a:t>
            </a:r>
            <a:r>
              <a:rPr lang="en-US" altLang="zh-CN" dirty="0" smtClean="0"/>
              <a:t>include directives.</a:t>
            </a:r>
            <a:endParaRPr lang="en-US" altLang="zh-CN" dirty="0"/>
          </a:p>
          <a:p>
            <a:pPr lvl="1"/>
            <a:r>
              <a:rPr lang="en-US" altLang="zh-CN" dirty="0" smtClean="0"/>
              <a:t>Preferentially </a:t>
            </a:r>
            <a:r>
              <a:rPr lang="en-US" altLang="zh-CN" dirty="0"/>
              <a:t>import names by using the </a:t>
            </a:r>
            <a:r>
              <a:rPr lang="en-US" altLang="zh-CN" b="1" dirty="0" smtClean="0"/>
              <a:t>scope-resolution(::) </a:t>
            </a:r>
            <a:r>
              <a:rPr lang="en-US" altLang="zh-CN" b="1" dirty="0"/>
              <a:t>operator </a:t>
            </a:r>
            <a:r>
              <a:rPr lang="en-US" altLang="zh-CN" dirty="0"/>
              <a:t>or a </a:t>
            </a:r>
            <a:r>
              <a:rPr lang="en-US" altLang="zh-CN" dirty="0" smtClean="0"/>
              <a:t>using declaration.</a:t>
            </a:r>
            <a:endParaRPr lang="en-US" altLang="zh-CN" dirty="0"/>
          </a:p>
          <a:p>
            <a:pPr lvl="1"/>
            <a:r>
              <a:rPr lang="en-US" altLang="zh-CN" dirty="0" smtClean="0"/>
              <a:t>Preferentially </a:t>
            </a:r>
            <a:r>
              <a:rPr lang="en-US" altLang="zh-CN" b="1" dirty="0"/>
              <a:t>use</a:t>
            </a:r>
            <a:r>
              <a:rPr lang="en-US" altLang="zh-CN" dirty="0"/>
              <a:t> </a:t>
            </a:r>
            <a:r>
              <a:rPr lang="en-US" altLang="zh-CN" b="1" dirty="0"/>
              <a:t>local scope </a:t>
            </a:r>
            <a:r>
              <a:rPr lang="en-US" altLang="zh-CN" dirty="0"/>
              <a:t>instead of global scope for using declarations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59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Objects and </a:t>
            </a:r>
            <a:r>
              <a:rPr lang="en-US" altLang="zh-CN" dirty="0" smtClean="0"/>
              <a:t>Classes</a:t>
            </a:r>
            <a:br>
              <a:rPr lang="en-US" altLang="zh-CN" dirty="0" smtClean="0"/>
            </a:br>
            <a:r>
              <a:rPr lang="en-US" altLang="zh-CN" dirty="0" smtClean="0"/>
              <a:t>--class definition</a:t>
            </a:r>
            <a:endParaRPr lang="zh-CN" altLang="en-US" dirty="0"/>
          </a:p>
        </p:txBody>
      </p:sp>
      <p:pic>
        <p:nvPicPr>
          <p:cNvPr id="46" name="内容占位符 4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09" y="1776984"/>
            <a:ext cx="5764195" cy="4806346"/>
          </a:xfrm>
          <a:prstGeom prst="rect">
            <a:avLst/>
          </a:prstGeom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47" name="文本框 46"/>
          <p:cNvSpPr txBox="1"/>
          <p:nvPr/>
        </p:nvSpPr>
        <p:spPr>
          <a:xfrm>
            <a:off x="6537464" y="1636776"/>
            <a:ext cx="5514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Gathering </a:t>
            </a:r>
            <a:r>
              <a:rPr lang="en-US" altLang="zh-CN" sz="1400" dirty="0" smtClean="0"/>
              <a:t>the implementation </a:t>
            </a:r>
            <a:r>
              <a:rPr lang="en-US" altLang="zh-CN" sz="1400" dirty="0"/>
              <a:t>details together and separating them from the abstraction </a:t>
            </a:r>
            <a:r>
              <a:rPr lang="en-US" altLang="zh-CN" sz="1400" dirty="0" smtClean="0"/>
              <a:t>is called </a:t>
            </a:r>
            <a:r>
              <a:rPr lang="en-US" altLang="zh-CN" sz="1400" b="1" i="1" dirty="0" smtClean="0"/>
              <a:t>encapsulation(</a:t>
            </a:r>
            <a:r>
              <a:rPr lang="zh-CN" altLang="en-US" sz="1400" b="1" i="1" dirty="0" smtClean="0"/>
              <a:t>封装</a:t>
            </a:r>
            <a:r>
              <a:rPr lang="en-US" altLang="zh-CN" sz="1400" b="1" i="1" dirty="0" smtClean="0"/>
              <a:t>)</a:t>
            </a:r>
            <a:r>
              <a:rPr lang="en-US" altLang="zh-CN" sz="1400" dirty="0" smtClean="0"/>
              <a:t>.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i="1" dirty="0"/>
              <a:t>Data hiding </a:t>
            </a:r>
            <a:r>
              <a:rPr lang="en-US" altLang="zh-CN" sz="1400" dirty="0"/>
              <a:t>(putting data into the private section of a class) </a:t>
            </a:r>
            <a:r>
              <a:rPr lang="en-US" altLang="zh-CN" sz="1400" b="1" dirty="0"/>
              <a:t>is an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instance of </a:t>
            </a:r>
            <a:r>
              <a:rPr lang="en-US" altLang="zh-CN" sz="1400" b="1" dirty="0"/>
              <a:t>encapsulation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You don’t have to use the keyword </a:t>
            </a:r>
            <a:r>
              <a:rPr lang="en-US" altLang="zh-CN" sz="1400" b="1" dirty="0"/>
              <a:t>private</a:t>
            </a:r>
            <a:r>
              <a:rPr lang="en-US" altLang="zh-CN" sz="1400" dirty="0"/>
              <a:t> in </a:t>
            </a:r>
            <a:r>
              <a:rPr lang="en-US" altLang="zh-CN" sz="1400" dirty="0" smtClean="0"/>
              <a:t>class declarations </a:t>
            </a:r>
            <a:r>
              <a:rPr lang="en-US" altLang="zh-CN" sz="1400" dirty="0"/>
              <a:t>because that is </a:t>
            </a:r>
            <a:r>
              <a:rPr lang="en-US" altLang="zh-CN" sz="1400" dirty="0" smtClean="0"/>
              <a:t>the </a:t>
            </a:r>
            <a:r>
              <a:rPr lang="en-US" altLang="zh-CN" sz="1400" b="1" dirty="0" smtClean="0"/>
              <a:t>default </a:t>
            </a:r>
            <a:r>
              <a:rPr lang="en-US" altLang="zh-CN" sz="1400" b="1" dirty="0"/>
              <a:t>access control</a:t>
            </a:r>
            <a:r>
              <a:rPr lang="en-US" altLang="zh-CN" sz="1400" dirty="0"/>
              <a:t> for class objects 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Implement the class member function: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When </a:t>
            </a:r>
            <a:r>
              <a:rPr lang="en-US" altLang="zh-CN" sz="1400" dirty="0"/>
              <a:t>you define a member function, you use the scope-resolution </a:t>
            </a:r>
            <a:r>
              <a:rPr lang="en-US" altLang="zh-CN" sz="1400" b="1" dirty="0"/>
              <a:t>operator (::) </a:t>
            </a:r>
            <a:r>
              <a:rPr lang="en-US" altLang="zh-CN" sz="1400" dirty="0" smtClean="0"/>
              <a:t>to identify </a:t>
            </a:r>
            <a:r>
              <a:rPr lang="en-US" altLang="zh-CN" sz="1400" dirty="0"/>
              <a:t>the class to which the function </a:t>
            </a:r>
            <a:r>
              <a:rPr lang="en-US" altLang="zh-CN" sz="1400" dirty="0" smtClean="0"/>
              <a:t>belongs.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Class </a:t>
            </a:r>
            <a:r>
              <a:rPr lang="en-US" altLang="zh-CN" sz="1400" dirty="0"/>
              <a:t>methods </a:t>
            </a:r>
            <a:r>
              <a:rPr lang="en-US" altLang="zh-CN" sz="1400" b="1" dirty="0"/>
              <a:t>can access the private </a:t>
            </a:r>
            <a:r>
              <a:rPr lang="en-US" altLang="zh-CN" sz="1400" dirty="0"/>
              <a:t>components of the class. </a:t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endParaRPr lang="zh-CN" altLang="en-US" sz="1400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721" y="4700327"/>
            <a:ext cx="2845063" cy="1612328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2" y="292029"/>
            <a:ext cx="2400423" cy="1384371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5335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Objects and </a:t>
            </a:r>
            <a:r>
              <a:rPr lang="en-US" altLang="zh-CN" dirty="0" smtClean="0"/>
              <a:t>Classes</a:t>
            </a:r>
            <a:br>
              <a:rPr lang="en-US" altLang="zh-CN" dirty="0" smtClean="0"/>
            </a:br>
            <a:r>
              <a:rPr lang="en-US" altLang="zh-CN" dirty="0" smtClean="0"/>
              <a:t>--inline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Any function with a </a:t>
            </a:r>
            <a:r>
              <a:rPr lang="en-US" altLang="zh-CN" b="1" dirty="0"/>
              <a:t>definition</a:t>
            </a:r>
            <a:r>
              <a:rPr lang="en-US" altLang="zh-CN" dirty="0"/>
              <a:t> </a:t>
            </a:r>
            <a:r>
              <a:rPr lang="en-US" altLang="zh-CN" b="1" dirty="0"/>
              <a:t>in the class </a:t>
            </a:r>
            <a:r>
              <a:rPr lang="en-US" altLang="zh-CN" dirty="0"/>
              <a:t>declaration </a:t>
            </a:r>
            <a:r>
              <a:rPr lang="en-US" altLang="zh-CN" b="1" dirty="0"/>
              <a:t>automatically</a:t>
            </a:r>
            <a:r>
              <a:rPr lang="en-US" altLang="zh-CN" dirty="0"/>
              <a:t> becomes an </a:t>
            </a:r>
            <a:r>
              <a:rPr lang="en-US" altLang="zh-CN" b="1" dirty="0" smtClean="0"/>
              <a:t>inline</a:t>
            </a:r>
            <a:r>
              <a:rPr lang="en-US" altLang="zh-CN" dirty="0" smtClean="0"/>
              <a:t> function.</a:t>
            </a:r>
          </a:p>
          <a:p>
            <a:r>
              <a:rPr lang="en-US" altLang="zh-CN" dirty="0"/>
              <a:t>You </a:t>
            </a:r>
            <a:r>
              <a:rPr lang="en-US" altLang="zh-CN" dirty="0" smtClean="0"/>
              <a:t>can define </a:t>
            </a:r>
            <a:r>
              <a:rPr lang="en-US" altLang="zh-CN" dirty="0"/>
              <a:t>a member function outside the class declaration and </a:t>
            </a:r>
            <a:r>
              <a:rPr lang="en-US" altLang="zh-CN" dirty="0" smtClean="0"/>
              <a:t>still make </a:t>
            </a:r>
            <a:r>
              <a:rPr lang="en-US" altLang="zh-CN" dirty="0"/>
              <a:t>it inline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b="1" dirty="0"/>
              <a:t>special</a:t>
            </a:r>
            <a:r>
              <a:rPr lang="en-US" altLang="zh-CN" dirty="0"/>
              <a:t> </a:t>
            </a:r>
            <a:r>
              <a:rPr lang="en-US" altLang="zh-CN" b="1" dirty="0"/>
              <a:t>rules</a:t>
            </a:r>
            <a:r>
              <a:rPr lang="en-US" altLang="zh-CN" dirty="0"/>
              <a:t> for inline functions require that they be defined in each file in which</a:t>
            </a:r>
            <a:br>
              <a:rPr lang="en-US" altLang="zh-CN" dirty="0"/>
            </a:br>
            <a:r>
              <a:rPr lang="en-US" altLang="zh-CN" dirty="0"/>
              <a:t>they are used</a:t>
            </a:r>
            <a:r>
              <a:rPr lang="en-US" altLang="zh-CN" dirty="0" smtClean="0"/>
              <a:t>. </a:t>
            </a:r>
            <a:r>
              <a:rPr lang="en-US" altLang="zh-CN" b="1" dirty="0" smtClean="0"/>
              <a:t>The </a:t>
            </a:r>
            <a:r>
              <a:rPr lang="en-US" altLang="zh-CN" b="1" dirty="0"/>
              <a:t>easiest</a:t>
            </a:r>
            <a:r>
              <a:rPr lang="en-US" altLang="zh-CN" dirty="0"/>
              <a:t> way to make sure that </a:t>
            </a:r>
            <a:r>
              <a:rPr lang="en-US" altLang="zh-CN" b="1" dirty="0"/>
              <a:t>inline</a:t>
            </a:r>
            <a:r>
              <a:rPr lang="en-US" altLang="zh-CN" dirty="0"/>
              <a:t> </a:t>
            </a:r>
            <a:r>
              <a:rPr lang="en-US" altLang="zh-CN" b="1" dirty="0"/>
              <a:t>definitions</a:t>
            </a:r>
            <a:r>
              <a:rPr lang="en-US" altLang="zh-CN" dirty="0"/>
              <a:t> are </a:t>
            </a:r>
            <a:r>
              <a:rPr lang="en-US" altLang="zh-CN" b="1" dirty="0"/>
              <a:t>available</a:t>
            </a:r>
            <a:r>
              <a:rPr lang="en-US" altLang="zh-CN" dirty="0"/>
              <a:t> to </a:t>
            </a:r>
            <a:r>
              <a:rPr lang="en-US" altLang="zh-CN" b="1" dirty="0"/>
              <a:t>all</a:t>
            </a:r>
            <a:r>
              <a:rPr lang="en-US" altLang="zh-CN" dirty="0"/>
              <a:t> </a:t>
            </a:r>
            <a:r>
              <a:rPr lang="en-US" altLang="zh-CN" b="1" dirty="0"/>
              <a:t>files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in a </a:t>
            </a:r>
            <a:r>
              <a:rPr lang="en-US" altLang="zh-CN" dirty="0" err="1"/>
              <a:t>multifile</a:t>
            </a:r>
            <a:r>
              <a:rPr lang="en-US" altLang="zh-CN" dirty="0"/>
              <a:t> program is to include the inline definition in the same header file in which</a:t>
            </a:r>
            <a:br>
              <a:rPr lang="en-US" altLang="zh-CN" dirty="0"/>
            </a:br>
            <a:r>
              <a:rPr lang="en-US" altLang="zh-CN" dirty="0"/>
              <a:t>the corresponding class is defined </a:t>
            </a:r>
            <a:endParaRPr lang="en-US" altLang="zh-CN" dirty="0" smtClean="0"/>
          </a:p>
          <a:p>
            <a:r>
              <a:rPr lang="en-US" altLang="zh-CN" dirty="0" smtClean="0"/>
              <a:t>Defining </a:t>
            </a:r>
            <a:r>
              <a:rPr lang="en-US" altLang="zh-CN" dirty="0"/>
              <a:t>a method within a class declaration </a:t>
            </a:r>
            <a:r>
              <a:rPr lang="en-US" altLang="zh-CN" dirty="0" smtClean="0"/>
              <a:t>is </a:t>
            </a:r>
            <a:r>
              <a:rPr lang="en-US" altLang="zh-CN" b="1" dirty="0" smtClean="0"/>
              <a:t>equivalent</a:t>
            </a:r>
            <a:r>
              <a:rPr lang="en-US" altLang="zh-CN" dirty="0" smtClean="0"/>
              <a:t> </a:t>
            </a:r>
            <a:r>
              <a:rPr lang="en-US" altLang="zh-CN" dirty="0"/>
              <a:t>to replacing the method definition with a prototype and then rewriting </a:t>
            </a:r>
            <a:r>
              <a:rPr lang="en-US" altLang="zh-CN" dirty="0" smtClean="0"/>
              <a:t>the definition </a:t>
            </a:r>
            <a:r>
              <a:rPr lang="en-US" altLang="zh-CN" dirty="0"/>
              <a:t>as an inline function immediately after the class declaration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96" y="3005940"/>
            <a:ext cx="4432528" cy="88269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9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simple program to show C++ basic </a:t>
            </a:r>
            <a:r>
              <a:rPr lang="en-US" altLang="zh-CN" dirty="0" smtClean="0"/>
              <a:t>grammar – a simple piece of code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55" y="2135245"/>
            <a:ext cx="7181726" cy="26075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32832" y="3060834"/>
            <a:ext cx="439874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Must include &lt;</a:t>
            </a:r>
            <a:r>
              <a:rPr lang="en-US" altLang="zh-CN" dirty="0" err="1" smtClean="0"/>
              <a:t>iostream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2. Namespace: we will introduce later</a:t>
            </a:r>
          </a:p>
          <a:p>
            <a:r>
              <a:rPr lang="en-US" altLang="zh-CN" dirty="0" smtClean="0"/>
              <a:t>3. C++ use 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cin</a:t>
            </a:r>
            <a:r>
              <a:rPr lang="en-US" altLang="zh-CN" dirty="0" smtClean="0"/>
              <a:t> to print messages.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0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Objects and Classes</a:t>
            </a:r>
            <a:br>
              <a:rPr lang="en-US" altLang="zh-CN" dirty="0"/>
            </a:br>
            <a:r>
              <a:rPr lang="en-US" altLang="zh-CN" dirty="0" smtClean="0"/>
              <a:t>--Using the class and objects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918" y="1905000"/>
            <a:ext cx="6009938" cy="48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2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Objects and Classes</a:t>
            </a:r>
            <a:br>
              <a:rPr lang="en-US" altLang="zh-CN" dirty="0"/>
            </a:br>
            <a:r>
              <a:rPr lang="en-US" altLang="zh-CN" dirty="0" smtClean="0"/>
              <a:t>--Class Constructors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 provides for special member functions, called </a:t>
            </a:r>
            <a:r>
              <a:rPr lang="en-US" altLang="zh-CN" b="1" i="1" dirty="0"/>
              <a:t>class</a:t>
            </a:r>
            <a:r>
              <a:rPr lang="en-US" altLang="zh-CN" i="1" dirty="0"/>
              <a:t> </a:t>
            </a:r>
            <a:r>
              <a:rPr lang="en-US" altLang="zh-CN" b="1" i="1" dirty="0" smtClean="0"/>
              <a:t>constructors</a:t>
            </a:r>
            <a:r>
              <a:rPr lang="en-US" altLang="zh-CN" dirty="0" smtClean="0"/>
              <a:t>. </a:t>
            </a:r>
            <a:r>
              <a:rPr lang="en-US" altLang="zh-CN" dirty="0"/>
              <a:t>a program </a:t>
            </a:r>
            <a:r>
              <a:rPr lang="en-US" altLang="zh-CN" b="1" dirty="0"/>
              <a:t>automatically</a:t>
            </a:r>
            <a:r>
              <a:rPr lang="en-US" altLang="zh-CN" dirty="0"/>
              <a:t> </a:t>
            </a:r>
            <a:r>
              <a:rPr lang="en-US" altLang="zh-CN" b="1" dirty="0"/>
              <a:t>invokes</a:t>
            </a:r>
            <a:r>
              <a:rPr lang="en-US" altLang="zh-CN" dirty="0"/>
              <a:t> the </a:t>
            </a:r>
            <a:r>
              <a:rPr lang="en-US" altLang="zh-CN" b="1" dirty="0"/>
              <a:t>constructor</a:t>
            </a:r>
            <a:r>
              <a:rPr lang="en-US" altLang="zh-CN" dirty="0"/>
              <a:t> when </a:t>
            </a:r>
            <a:r>
              <a:rPr lang="en-US" altLang="zh-CN" dirty="0" smtClean="0"/>
              <a:t>it declares </a:t>
            </a:r>
            <a:r>
              <a:rPr lang="en-US" altLang="zh-CN" dirty="0"/>
              <a:t>an object.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</a:t>
            </a:r>
            <a:r>
              <a:rPr lang="en-US" altLang="zh-CN" b="1" dirty="0"/>
              <a:t>name</a:t>
            </a:r>
            <a:r>
              <a:rPr lang="en-US" altLang="zh-CN" dirty="0"/>
              <a:t> is </a:t>
            </a:r>
            <a:r>
              <a:rPr lang="en-US" altLang="zh-CN" b="1" dirty="0"/>
              <a:t>the same </a:t>
            </a:r>
            <a:r>
              <a:rPr lang="en-US" altLang="zh-CN" dirty="0"/>
              <a:t>as the </a:t>
            </a:r>
            <a:r>
              <a:rPr lang="en-US" altLang="zh-CN" b="1" dirty="0"/>
              <a:t>class name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1"/>
            <a:r>
              <a:rPr lang="en-US" altLang="zh-CN" dirty="0"/>
              <a:t>Although the constructor </a:t>
            </a:r>
            <a:r>
              <a:rPr lang="en-US" altLang="zh-CN" dirty="0" smtClean="0"/>
              <a:t>has </a:t>
            </a:r>
            <a:r>
              <a:rPr lang="en-US" altLang="zh-CN" b="1" dirty="0" smtClean="0"/>
              <a:t>no </a:t>
            </a:r>
            <a:r>
              <a:rPr lang="en-US" altLang="zh-CN" b="1" dirty="0"/>
              <a:t>return value</a:t>
            </a:r>
            <a:r>
              <a:rPr lang="en-US" altLang="zh-CN" dirty="0"/>
              <a:t>, it’s </a:t>
            </a:r>
            <a:r>
              <a:rPr lang="en-US" altLang="zh-CN" b="1" dirty="0"/>
              <a:t>not declared type </a:t>
            </a:r>
            <a:r>
              <a:rPr lang="en-US" altLang="zh-CN" b="1" dirty="0" smtClean="0"/>
              <a:t>void.</a:t>
            </a:r>
          </a:p>
          <a:p>
            <a:pPr lvl="1"/>
            <a:r>
              <a:rPr lang="en-US" altLang="zh-CN" dirty="0"/>
              <a:t>Y</a:t>
            </a:r>
            <a:r>
              <a:rPr lang="en-US" altLang="zh-CN" dirty="0" smtClean="0"/>
              <a:t>ou </a:t>
            </a:r>
            <a:r>
              <a:rPr lang="en-US" altLang="zh-CN" b="1" dirty="0"/>
              <a:t>can’t</a:t>
            </a:r>
            <a:r>
              <a:rPr lang="en-US" altLang="zh-CN" dirty="0"/>
              <a:t> use an object to </a:t>
            </a:r>
            <a:r>
              <a:rPr lang="en-US" altLang="zh-CN" b="1" dirty="0"/>
              <a:t>invoke</a:t>
            </a:r>
            <a:r>
              <a:rPr lang="en-US" altLang="zh-CN" dirty="0"/>
              <a:t> a </a:t>
            </a:r>
            <a:r>
              <a:rPr lang="en-US" altLang="zh-CN" b="1" dirty="0"/>
              <a:t>constructor </a:t>
            </a:r>
            <a:endParaRPr lang="en-US" altLang="zh-CN" b="1" dirty="0" smtClean="0"/>
          </a:p>
          <a:p>
            <a:r>
              <a:rPr lang="en-US" altLang="zh-CN" dirty="0"/>
              <a:t>Declaring and Defining Constructors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39" y="4776791"/>
            <a:ext cx="4038808" cy="4699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2" y="4376204"/>
            <a:ext cx="3536811" cy="248179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3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Objects and Classes</a:t>
            </a:r>
            <a:br>
              <a:rPr lang="en-US" altLang="zh-CN" dirty="0"/>
            </a:br>
            <a:r>
              <a:rPr lang="en-US" altLang="zh-CN" dirty="0" smtClean="0"/>
              <a:t>--Class Constructors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24456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C++ provides </a:t>
            </a:r>
            <a:r>
              <a:rPr lang="en-US" altLang="zh-CN" b="1" dirty="0"/>
              <a:t>two ways </a:t>
            </a:r>
            <a:r>
              <a:rPr lang="en-US" altLang="zh-CN" dirty="0"/>
              <a:t>to </a:t>
            </a:r>
            <a:r>
              <a:rPr lang="en-US" altLang="zh-CN" b="1" dirty="0"/>
              <a:t>initialize</a:t>
            </a:r>
            <a:r>
              <a:rPr lang="en-US" altLang="zh-CN" dirty="0"/>
              <a:t> an </a:t>
            </a:r>
            <a:r>
              <a:rPr lang="en-US" altLang="zh-CN" b="1" dirty="0"/>
              <a:t>object</a:t>
            </a:r>
            <a:r>
              <a:rPr lang="en-US" altLang="zh-CN" dirty="0"/>
              <a:t> by using a </a:t>
            </a:r>
            <a:r>
              <a:rPr lang="en-US" altLang="zh-CN" b="1" dirty="0"/>
              <a:t>constructor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1"/>
            <a:r>
              <a:rPr lang="en-US" altLang="zh-CN" dirty="0"/>
              <a:t>The first is to </a:t>
            </a:r>
            <a:r>
              <a:rPr lang="en-US" altLang="zh-CN" dirty="0" smtClean="0"/>
              <a:t>call the </a:t>
            </a:r>
            <a:r>
              <a:rPr lang="en-US" altLang="zh-CN" dirty="0"/>
              <a:t>constructor </a:t>
            </a:r>
            <a:r>
              <a:rPr lang="en-US" altLang="zh-CN" dirty="0" smtClean="0"/>
              <a:t>explicitly 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i="1" dirty="0"/>
              <a:t>Stock food = Stock("World Cabbage", 250, 1.25); </a:t>
            </a:r>
            <a:endParaRPr lang="en-US" altLang="zh-CN" i="1" dirty="0" smtClean="0"/>
          </a:p>
          <a:p>
            <a:pPr lvl="1"/>
            <a:r>
              <a:rPr lang="en-US" altLang="zh-CN" dirty="0"/>
              <a:t>The second way is to call the constructor implicitly: </a:t>
            </a:r>
            <a:br>
              <a:rPr lang="en-US" altLang="zh-CN" dirty="0"/>
            </a:br>
            <a:r>
              <a:rPr lang="en-US" altLang="zh-CN" dirty="0"/>
              <a:t>Stock garment("Furry Mason", 50, 2.5); </a:t>
            </a:r>
            <a:endParaRPr lang="en-US" altLang="zh-CN" dirty="0" smtClean="0"/>
          </a:p>
          <a:p>
            <a:r>
              <a:rPr lang="en-US" altLang="zh-CN" dirty="0" smtClean="0"/>
              <a:t>To </a:t>
            </a:r>
            <a:r>
              <a:rPr lang="en-US" altLang="zh-CN" dirty="0"/>
              <a:t>use the </a:t>
            </a:r>
            <a:r>
              <a:rPr lang="en-US" altLang="zh-CN" b="1" dirty="0"/>
              <a:t>constructor</a:t>
            </a:r>
            <a:r>
              <a:rPr lang="en-US" altLang="zh-CN" dirty="0"/>
              <a:t> </a:t>
            </a:r>
            <a:r>
              <a:rPr lang="en-US" altLang="zh-CN" b="1" dirty="0"/>
              <a:t>with</a:t>
            </a:r>
            <a:r>
              <a:rPr lang="en-US" altLang="zh-CN" dirty="0"/>
              <a:t> </a:t>
            </a:r>
            <a:r>
              <a:rPr lang="en-US" altLang="zh-CN" b="1" dirty="0"/>
              <a:t>new </a:t>
            </a:r>
            <a:endParaRPr lang="en-US" altLang="zh-CN" b="1" dirty="0" smtClean="0"/>
          </a:p>
          <a:p>
            <a:pPr lvl="1"/>
            <a:r>
              <a:rPr lang="en-US" altLang="zh-CN" dirty="0"/>
              <a:t>Stock *</a:t>
            </a:r>
            <a:r>
              <a:rPr lang="en-US" altLang="zh-CN" dirty="0" err="1"/>
              <a:t>pstock</a:t>
            </a:r>
            <a:r>
              <a:rPr lang="en-US" altLang="zh-CN" dirty="0"/>
              <a:t> = new Stock("Electroshock Games", 18, 19.0); </a:t>
            </a:r>
            <a:endParaRPr lang="en-US" altLang="zh-CN" dirty="0" smtClean="0"/>
          </a:p>
          <a:p>
            <a:r>
              <a:rPr lang="en-US" altLang="zh-CN" dirty="0" smtClean="0"/>
              <a:t>C++11 way to initialize</a:t>
            </a:r>
          </a:p>
          <a:p>
            <a:pPr lvl="1"/>
            <a:r>
              <a:rPr lang="en-US" altLang="zh-CN" dirty="0"/>
              <a:t>Stock </a:t>
            </a:r>
            <a:r>
              <a:rPr lang="en-US" altLang="zh-CN" dirty="0" err="1"/>
              <a:t>hot_tip</a:t>
            </a:r>
            <a:r>
              <a:rPr lang="en-US" altLang="zh-CN" dirty="0"/>
              <a:t> = {"Derivatives Plus </a:t>
            </a:r>
            <a:r>
              <a:rPr lang="en-US" altLang="zh-CN" dirty="0" err="1"/>
              <a:t>Plus</a:t>
            </a:r>
            <a:r>
              <a:rPr lang="en-US" altLang="zh-CN" dirty="0"/>
              <a:t>", 100, 45.0</a:t>
            </a:r>
            <a:r>
              <a:rPr lang="en-US" altLang="zh-CN" dirty="0" smtClean="0"/>
              <a:t>};// match </a:t>
            </a:r>
            <a:r>
              <a:rPr lang="en-US" altLang="zh-CN" dirty="0"/>
              <a:t>Stock::Stock(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::string &amp; co, long n = 0, double </a:t>
            </a:r>
            <a:r>
              <a:rPr lang="en-US" altLang="zh-CN" dirty="0" err="1"/>
              <a:t>pr</a:t>
            </a:r>
            <a:r>
              <a:rPr lang="en-US" altLang="zh-CN" dirty="0"/>
              <a:t> = 0.0);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Stock jock {"Sport Age Storage, </a:t>
            </a:r>
            <a:r>
              <a:rPr lang="en-US" altLang="zh-CN" dirty="0" err="1"/>
              <a:t>Inc</a:t>
            </a:r>
            <a:r>
              <a:rPr lang="en-US" altLang="zh-CN" dirty="0" smtClean="0"/>
              <a:t>"}; // match </a:t>
            </a:r>
            <a:r>
              <a:rPr lang="en-US" altLang="zh-CN" dirty="0"/>
              <a:t>Stock::Stock(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::string &amp; co, long n = 0, double </a:t>
            </a:r>
            <a:r>
              <a:rPr lang="en-US" altLang="zh-CN" dirty="0" err="1"/>
              <a:t>pr</a:t>
            </a:r>
            <a:r>
              <a:rPr lang="en-US" altLang="zh-CN" dirty="0"/>
              <a:t> = 0.0);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Stock temp {};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5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Objects and Classes</a:t>
            </a:r>
            <a:br>
              <a:rPr lang="en-US" altLang="zh-CN" dirty="0"/>
            </a:br>
            <a:r>
              <a:rPr lang="en-US" altLang="zh-CN" dirty="0" smtClean="0"/>
              <a:t>--Class Constructors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2264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Default constructor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i="1" dirty="0"/>
              <a:t>default constructor </a:t>
            </a:r>
            <a:r>
              <a:rPr lang="en-US" altLang="zh-CN" dirty="0"/>
              <a:t>is a constructor that is used to create an object when you don’t </a:t>
            </a:r>
            <a:r>
              <a:rPr lang="en-US" altLang="zh-CN" dirty="0" smtClean="0"/>
              <a:t>provide explicit </a:t>
            </a:r>
            <a:r>
              <a:rPr lang="en-US" altLang="zh-CN" dirty="0"/>
              <a:t>initialization values </a:t>
            </a:r>
            <a:br>
              <a:rPr lang="en-US" altLang="zh-CN" dirty="0"/>
            </a:br>
            <a:r>
              <a:rPr lang="en-US" altLang="zh-CN" dirty="0"/>
              <a:t>Stock </a:t>
            </a:r>
            <a:r>
              <a:rPr lang="en-US" altLang="zh-CN" dirty="0" err="1"/>
              <a:t>fluffy_the_cat</a:t>
            </a:r>
            <a:r>
              <a:rPr lang="en-US" altLang="zh-CN" dirty="0"/>
              <a:t>; // uses the default constructor </a:t>
            </a:r>
            <a:endParaRPr lang="en-US" altLang="zh-CN" dirty="0" smtClean="0"/>
          </a:p>
          <a:p>
            <a:pPr lvl="1"/>
            <a:r>
              <a:rPr lang="en-US" altLang="zh-CN" dirty="0"/>
              <a:t>I</a:t>
            </a:r>
            <a:r>
              <a:rPr lang="en-US" altLang="zh-CN" dirty="0" smtClean="0"/>
              <a:t>f </a:t>
            </a:r>
            <a:r>
              <a:rPr lang="en-US" altLang="zh-CN" dirty="0"/>
              <a:t>you fail </a:t>
            </a:r>
            <a:r>
              <a:rPr lang="en-US" altLang="zh-CN" dirty="0" smtClean="0"/>
              <a:t>to provide </a:t>
            </a:r>
            <a:r>
              <a:rPr lang="en-US" altLang="zh-CN" dirty="0"/>
              <a:t>any constructors, C++ </a:t>
            </a:r>
            <a:r>
              <a:rPr lang="en-US" altLang="zh-CN" b="1" dirty="0"/>
              <a:t>automatically</a:t>
            </a:r>
            <a:r>
              <a:rPr lang="en-US" altLang="zh-CN" dirty="0"/>
              <a:t> supplies a default constructor. It’s an </a:t>
            </a:r>
            <a:r>
              <a:rPr lang="en-US" altLang="zh-CN" dirty="0" smtClean="0"/>
              <a:t>implicit version </a:t>
            </a:r>
            <a:r>
              <a:rPr lang="en-US" altLang="zh-CN" dirty="0"/>
              <a:t>of a default constructor, and it </a:t>
            </a:r>
            <a:r>
              <a:rPr lang="en-US" altLang="zh-CN" b="1" dirty="0"/>
              <a:t>does </a:t>
            </a:r>
            <a:r>
              <a:rPr lang="en-US" altLang="zh-CN" b="1" dirty="0" smtClean="0"/>
              <a:t>nothing</a:t>
            </a:r>
          </a:p>
          <a:p>
            <a:pPr lvl="1"/>
            <a:r>
              <a:rPr lang="en-US" altLang="zh-CN" dirty="0"/>
              <a:t>After you define any constructor for a class, the </a:t>
            </a:r>
            <a:r>
              <a:rPr lang="en-US" altLang="zh-CN" b="1" dirty="0"/>
              <a:t>responsibility</a:t>
            </a:r>
            <a:r>
              <a:rPr lang="en-US" altLang="zh-CN" dirty="0"/>
              <a:t> for </a:t>
            </a:r>
            <a:r>
              <a:rPr lang="en-US" altLang="zh-CN" b="1" dirty="0"/>
              <a:t>providing</a:t>
            </a:r>
            <a:r>
              <a:rPr lang="en-US" altLang="zh-CN" dirty="0"/>
              <a:t> a </a:t>
            </a:r>
            <a:r>
              <a:rPr lang="en-US" altLang="zh-CN" b="1" dirty="0"/>
              <a:t>default</a:t>
            </a:r>
            <a:r>
              <a:rPr lang="en-US" altLang="zh-CN" dirty="0"/>
              <a:t> </a:t>
            </a:r>
            <a:r>
              <a:rPr lang="en-US" altLang="zh-CN" b="1" dirty="0"/>
              <a:t>constructor</a:t>
            </a:r>
            <a:r>
              <a:rPr lang="en-US" altLang="zh-CN" dirty="0"/>
              <a:t> for that class passes from the compiler to </a:t>
            </a:r>
            <a:r>
              <a:rPr lang="en-US" altLang="zh-CN" b="1" dirty="0" smtClean="0"/>
              <a:t>you</a:t>
            </a:r>
            <a:r>
              <a:rPr lang="en-US" altLang="zh-CN" dirty="0" smtClean="0"/>
              <a:t>. Otherwise: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Stock stock1; // not possible with current constructor </a:t>
            </a:r>
            <a:r>
              <a:rPr lang="en-US" altLang="zh-CN" dirty="0" smtClean="0"/>
              <a:t>,build error.</a:t>
            </a:r>
          </a:p>
          <a:p>
            <a:pPr lvl="1"/>
            <a:r>
              <a:rPr lang="en-US" altLang="zh-CN" b="1" dirty="0" smtClean="0"/>
              <a:t>Two ways</a:t>
            </a:r>
            <a:r>
              <a:rPr lang="en-US" altLang="zh-CN" dirty="0" smtClean="0"/>
              <a:t> to </a:t>
            </a:r>
            <a:r>
              <a:rPr lang="en-US" altLang="zh-CN" b="1" dirty="0" smtClean="0"/>
              <a:t>define</a:t>
            </a:r>
            <a:r>
              <a:rPr lang="en-US" altLang="zh-CN" dirty="0" smtClean="0"/>
              <a:t> the </a:t>
            </a:r>
            <a:r>
              <a:rPr lang="en-US" altLang="zh-CN" b="1" dirty="0" smtClean="0"/>
              <a:t>default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constructor</a:t>
            </a:r>
            <a:r>
              <a:rPr lang="en-US" altLang="zh-CN" dirty="0" smtClean="0"/>
              <a:t>:</a:t>
            </a:r>
          </a:p>
          <a:p>
            <a:pPr lvl="2"/>
            <a:r>
              <a:rPr lang="en-US" altLang="zh-CN" dirty="0"/>
              <a:t>One is to provide default values </a:t>
            </a:r>
            <a:r>
              <a:rPr lang="en-US" altLang="zh-CN" dirty="0" smtClean="0"/>
              <a:t>for all </a:t>
            </a:r>
            <a:r>
              <a:rPr lang="en-US" altLang="zh-CN" dirty="0"/>
              <a:t>the arguments to the existing constructor </a:t>
            </a:r>
            <a:br>
              <a:rPr lang="en-US" altLang="zh-CN" dirty="0"/>
            </a:br>
            <a:r>
              <a:rPr lang="en-US" altLang="zh-CN" dirty="0"/>
              <a:t>Stock(</a:t>
            </a:r>
            <a:r>
              <a:rPr lang="en-US" altLang="zh-CN" dirty="0" err="1"/>
              <a:t>const</a:t>
            </a:r>
            <a:r>
              <a:rPr lang="en-US" altLang="zh-CN" dirty="0"/>
              <a:t> string &amp; co = "Error", </a:t>
            </a:r>
            <a:r>
              <a:rPr lang="en-US" altLang="zh-CN" dirty="0" err="1"/>
              <a:t>int</a:t>
            </a:r>
            <a:r>
              <a:rPr lang="en-US" altLang="zh-CN" dirty="0"/>
              <a:t> n = 0, double </a:t>
            </a:r>
            <a:r>
              <a:rPr lang="en-US" altLang="zh-CN" dirty="0" err="1"/>
              <a:t>pr</a:t>
            </a:r>
            <a:r>
              <a:rPr lang="en-US" altLang="zh-CN" dirty="0"/>
              <a:t> = 0.0); </a:t>
            </a:r>
            <a:endParaRPr lang="en-US" altLang="zh-CN" dirty="0" smtClean="0"/>
          </a:p>
          <a:p>
            <a:pPr lvl="2"/>
            <a:r>
              <a:rPr lang="en-US" altLang="zh-CN" dirty="0"/>
              <a:t>The second is to use function overloading to define a second constructor, one that </a:t>
            </a:r>
            <a:r>
              <a:rPr lang="en-US" altLang="zh-CN" dirty="0" smtClean="0"/>
              <a:t>has no </a:t>
            </a:r>
            <a:r>
              <a:rPr lang="en-US" altLang="zh-CN" dirty="0"/>
              <a:t>arguments: </a:t>
            </a:r>
            <a:br>
              <a:rPr lang="en-US" altLang="zh-CN" dirty="0"/>
            </a:br>
            <a:r>
              <a:rPr lang="en-US" altLang="zh-CN" dirty="0"/>
              <a:t>Stock();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these two ways </a:t>
            </a:r>
            <a:r>
              <a:rPr lang="en-US" altLang="zh-CN" b="1" dirty="0" smtClean="0"/>
              <a:t>can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NOT</a:t>
            </a:r>
            <a:r>
              <a:rPr lang="en-US" altLang="zh-CN" dirty="0" smtClean="0"/>
              <a:t> coexist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9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Objects and Classes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--Class Destructors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When a object expires, the </a:t>
            </a:r>
            <a:r>
              <a:rPr lang="en-US" altLang="zh-CN" dirty="0"/>
              <a:t>program </a:t>
            </a:r>
            <a:r>
              <a:rPr lang="en-US" altLang="zh-CN" b="1" dirty="0"/>
              <a:t>automatically</a:t>
            </a:r>
            <a:r>
              <a:rPr lang="en-US" altLang="zh-CN" dirty="0"/>
              <a:t> calls a special member function bearing the formidable title </a:t>
            </a:r>
            <a:r>
              <a:rPr lang="en-US" altLang="zh-CN" b="1" i="1" dirty="0"/>
              <a:t>destructor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1"/>
            <a:r>
              <a:rPr lang="en-US" altLang="zh-CN" dirty="0"/>
              <a:t>a destructor has a special name: It is formed from the class </a:t>
            </a:r>
            <a:r>
              <a:rPr lang="en-US" altLang="zh-CN" dirty="0" smtClean="0"/>
              <a:t>name preceded </a:t>
            </a:r>
            <a:r>
              <a:rPr lang="en-US" altLang="zh-CN" dirty="0"/>
              <a:t>by a tilde (~) </a:t>
            </a:r>
            <a:endParaRPr lang="en-US" altLang="zh-CN" dirty="0" smtClean="0"/>
          </a:p>
          <a:p>
            <a:pPr lvl="1"/>
            <a:r>
              <a:rPr lang="en-US" altLang="zh-CN" dirty="0"/>
              <a:t>a destructor </a:t>
            </a:r>
            <a:r>
              <a:rPr lang="en-US" altLang="zh-CN" b="1" dirty="0"/>
              <a:t>can have no </a:t>
            </a:r>
            <a:r>
              <a:rPr lang="en-US" altLang="zh-CN" dirty="0"/>
              <a:t>return value and has no declared type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/>
              <a:t>destructor </a:t>
            </a:r>
            <a:r>
              <a:rPr lang="en-US" altLang="zh-CN" b="1" dirty="0"/>
              <a:t>must have no </a:t>
            </a:r>
            <a:r>
              <a:rPr lang="en-US" altLang="zh-CN" dirty="0"/>
              <a:t>arguments </a:t>
            </a:r>
            <a:endParaRPr lang="en-US" altLang="zh-CN" dirty="0" smtClean="0"/>
          </a:p>
          <a:p>
            <a:pPr lvl="1"/>
            <a:r>
              <a:rPr lang="en-US" altLang="zh-CN" dirty="0"/>
              <a:t>If you don’t provide one, the compiler implicitly declares a </a:t>
            </a:r>
            <a:r>
              <a:rPr lang="en-US" altLang="zh-CN" b="1" dirty="0"/>
              <a:t>default</a:t>
            </a:r>
            <a:r>
              <a:rPr lang="en-US" altLang="zh-CN" dirty="0"/>
              <a:t> </a:t>
            </a:r>
            <a:r>
              <a:rPr lang="en-US" altLang="zh-CN" b="1" dirty="0"/>
              <a:t>constructor 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you </a:t>
            </a:r>
            <a:r>
              <a:rPr lang="en-US" altLang="zh-CN" b="1" dirty="0" smtClean="0"/>
              <a:t>cannot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overloading</a:t>
            </a:r>
            <a:r>
              <a:rPr lang="en-US" altLang="zh-CN" dirty="0" smtClean="0"/>
              <a:t> a </a:t>
            </a:r>
            <a:r>
              <a:rPr lang="en-US" altLang="zh-CN" b="1" dirty="0" smtClean="0"/>
              <a:t>destructor</a:t>
            </a:r>
            <a:r>
              <a:rPr lang="en-US" altLang="zh-CN" dirty="0" smtClean="0"/>
              <a:t> as the destructor have no arguments.</a:t>
            </a:r>
          </a:p>
          <a:p>
            <a:r>
              <a:rPr lang="en-US" altLang="zh-CN" dirty="0"/>
              <a:t>Declaring and Defining Destructors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00" y="4608441"/>
            <a:ext cx="762039" cy="311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00" y="5018519"/>
            <a:ext cx="3060857" cy="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2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Objects and Classes</a:t>
            </a:r>
            <a:br>
              <a:rPr lang="en-US" altLang="zh-CN" dirty="0"/>
            </a:br>
            <a:r>
              <a:rPr lang="en-US" altLang="zh-CN" dirty="0" smtClean="0"/>
              <a:t>--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member function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Place </a:t>
            </a:r>
            <a:r>
              <a:rPr lang="en-US" altLang="zh-CN" dirty="0"/>
              <a:t>the </a:t>
            </a:r>
            <a:r>
              <a:rPr lang="en-US" altLang="zh-CN" b="1" dirty="0" err="1"/>
              <a:t>const</a:t>
            </a:r>
            <a:r>
              <a:rPr lang="en-US" altLang="zh-CN" dirty="0"/>
              <a:t> </a:t>
            </a:r>
            <a:r>
              <a:rPr lang="en-US" altLang="zh-CN" b="1" dirty="0"/>
              <a:t>keyword</a:t>
            </a:r>
            <a:r>
              <a:rPr lang="en-US" altLang="zh-CN" dirty="0"/>
              <a:t> after the function parentheses says a function promises not to modify the invoking </a:t>
            </a:r>
            <a:r>
              <a:rPr lang="en-US" altLang="zh-CN" dirty="0" smtClean="0"/>
              <a:t>object. </a:t>
            </a:r>
            <a:r>
              <a:rPr lang="en-US" altLang="zh-CN" dirty="0"/>
              <a:t>Class functions declared and defined this way are called </a:t>
            </a:r>
            <a:r>
              <a:rPr lang="en-US" altLang="zh-CN" b="1" dirty="0" err="1"/>
              <a:t>const</a:t>
            </a:r>
            <a:r>
              <a:rPr lang="en-US" altLang="zh-CN" dirty="0"/>
              <a:t> </a:t>
            </a:r>
            <a:r>
              <a:rPr lang="en-US" altLang="zh-CN" b="1" dirty="0"/>
              <a:t>member</a:t>
            </a:r>
            <a:r>
              <a:rPr lang="en-US" altLang="zh-CN" dirty="0"/>
              <a:t> </a:t>
            </a:r>
            <a:r>
              <a:rPr lang="en-US" altLang="zh-CN" b="1" dirty="0"/>
              <a:t>functions </a:t>
            </a:r>
            <a:endParaRPr lang="en-US" altLang="zh-CN" b="1" dirty="0" smtClean="0"/>
          </a:p>
          <a:p>
            <a:pPr lvl="1"/>
            <a:r>
              <a:rPr lang="en-US" altLang="zh-CN" dirty="0"/>
              <a:t>void show() </a:t>
            </a:r>
            <a:r>
              <a:rPr lang="en-US" altLang="zh-CN" dirty="0" err="1"/>
              <a:t>const</a:t>
            </a:r>
            <a:r>
              <a:rPr lang="en-US" altLang="zh-CN" dirty="0"/>
              <a:t>; // </a:t>
            </a:r>
            <a:r>
              <a:rPr lang="en-US" altLang="zh-CN" dirty="0" smtClean="0"/>
              <a:t>declaration. promises </a:t>
            </a:r>
            <a:r>
              <a:rPr lang="en-US" altLang="zh-CN" dirty="0"/>
              <a:t>not to change invoking object </a:t>
            </a:r>
            <a:br>
              <a:rPr lang="en-US" altLang="zh-CN" dirty="0"/>
            </a:br>
            <a:r>
              <a:rPr lang="en-US" altLang="zh-CN" dirty="0"/>
              <a:t>void stock::show() </a:t>
            </a:r>
            <a:r>
              <a:rPr lang="en-US" altLang="zh-CN" dirty="0" err="1"/>
              <a:t>const</a:t>
            </a:r>
            <a:r>
              <a:rPr lang="en-US" altLang="zh-CN" dirty="0"/>
              <a:t> // </a:t>
            </a:r>
            <a:r>
              <a:rPr lang="en-US" altLang="zh-CN" dirty="0" smtClean="0"/>
              <a:t>definition. promises </a:t>
            </a:r>
            <a:r>
              <a:rPr lang="en-US" altLang="zh-CN" dirty="0"/>
              <a:t>not to change invoking object </a:t>
            </a:r>
            <a:endParaRPr lang="en-US" altLang="zh-CN" dirty="0" smtClean="0"/>
          </a:p>
          <a:p>
            <a:r>
              <a:rPr lang="en-US" altLang="zh-CN" dirty="0" smtClean="0"/>
              <a:t>Why we need this?</a:t>
            </a:r>
          </a:p>
          <a:p>
            <a:pPr lvl="1"/>
            <a:r>
              <a:rPr lang="en-US" altLang="zh-CN" dirty="0" err="1" smtClean="0"/>
              <a:t>const</a:t>
            </a:r>
            <a:r>
              <a:rPr lang="en-US" altLang="zh-CN" dirty="0" smtClean="0"/>
              <a:t> </a:t>
            </a:r>
            <a:r>
              <a:rPr lang="en-US" altLang="zh-CN" dirty="0"/>
              <a:t>Stock land = Stock("</a:t>
            </a:r>
            <a:r>
              <a:rPr lang="en-US" altLang="zh-CN" dirty="0" err="1"/>
              <a:t>Kludgehorn</a:t>
            </a:r>
            <a:r>
              <a:rPr lang="en-US" altLang="zh-CN" dirty="0"/>
              <a:t> Properties");</a:t>
            </a:r>
            <a:br>
              <a:rPr lang="en-US" altLang="zh-CN" dirty="0"/>
            </a:br>
            <a:r>
              <a:rPr lang="en-US" altLang="zh-CN" dirty="0" err="1"/>
              <a:t>land.show</a:t>
            </a:r>
            <a:r>
              <a:rPr lang="en-US" altLang="zh-CN" dirty="0"/>
              <a:t>(); </a:t>
            </a:r>
          </a:p>
          <a:p>
            <a:pPr lvl="1"/>
            <a:r>
              <a:rPr lang="en-US" altLang="zh-CN" dirty="0" smtClean="0"/>
              <a:t>Here, we have </a:t>
            </a:r>
            <a:r>
              <a:rPr lang="en-US" altLang="zh-CN" b="1" dirty="0" smtClean="0"/>
              <a:t>no way </a:t>
            </a:r>
            <a:r>
              <a:rPr lang="en-US" altLang="zh-CN" b="1" dirty="0"/>
              <a:t>to </a:t>
            </a:r>
            <a:r>
              <a:rPr lang="en-US" altLang="zh-CN" b="1" dirty="0" smtClean="0"/>
              <a:t>guarantee the show </a:t>
            </a:r>
            <a:r>
              <a:rPr lang="en-US" altLang="zh-CN" dirty="0" smtClean="0"/>
              <a:t>would not modify the land object. because </a:t>
            </a:r>
            <a:r>
              <a:rPr lang="en-US" altLang="zh-CN" b="1" dirty="0" smtClean="0"/>
              <a:t>it has no parameter</a:t>
            </a:r>
            <a:r>
              <a:rPr lang="en-US" altLang="zh-CN" dirty="0" smtClean="0"/>
              <a:t>. so, 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is needed.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8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Objects and Classes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--The </a:t>
            </a:r>
            <a:r>
              <a:rPr lang="en-US" altLang="zh-CN" b="1" dirty="0"/>
              <a:t>this </a:t>
            </a:r>
            <a:r>
              <a:rPr lang="en-US" altLang="zh-CN" dirty="0"/>
              <a:t>Pointer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b="1" dirty="0" smtClean="0"/>
              <a:t>this pointer </a:t>
            </a:r>
            <a:r>
              <a:rPr lang="en-US" altLang="zh-CN" b="1" dirty="0"/>
              <a:t>points to the object used to invoke a member function. </a:t>
            </a:r>
            <a:endParaRPr lang="en-US" altLang="zh-CN" b="1" dirty="0" smtClean="0"/>
          </a:p>
          <a:p>
            <a:pPr lvl="1"/>
            <a:r>
              <a:rPr lang="en-US" altLang="zh-CN" dirty="0"/>
              <a:t>Basically, this is </a:t>
            </a:r>
            <a:r>
              <a:rPr lang="en-US" altLang="zh-CN" dirty="0" smtClean="0"/>
              <a:t>passed as </a:t>
            </a:r>
            <a:r>
              <a:rPr lang="en-US" altLang="zh-CN" dirty="0"/>
              <a:t>a hidden argument to the method. </a:t>
            </a:r>
            <a:endParaRPr lang="en-US" altLang="zh-CN" dirty="0" smtClean="0"/>
          </a:p>
          <a:p>
            <a:pPr lvl="1"/>
            <a:r>
              <a:rPr lang="en-US" altLang="zh-CN" dirty="0"/>
              <a:t>all </a:t>
            </a:r>
            <a:r>
              <a:rPr lang="en-US" altLang="zh-CN" b="1" dirty="0"/>
              <a:t>class methods have</a:t>
            </a:r>
            <a:r>
              <a:rPr lang="en-US" altLang="zh-CN" dirty="0"/>
              <a:t> a </a:t>
            </a:r>
            <a:r>
              <a:rPr lang="en-US" altLang="zh-CN" b="1" dirty="0"/>
              <a:t>this</a:t>
            </a:r>
            <a:r>
              <a:rPr lang="en-US" altLang="zh-CN" dirty="0"/>
              <a:t> </a:t>
            </a:r>
            <a:r>
              <a:rPr lang="en-US" altLang="zh-CN" b="1" dirty="0"/>
              <a:t>pointer</a:t>
            </a:r>
            <a:r>
              <a:rPr lang="en-US" altLang="zh-CN" dirty="0"/>
              <a:t> set to </a:t>
            </a:r>
            <a:r>
              <a:rPr lang="en-US" altLang="zh-CN" dirty="0" smtClean="0"/>
              <a:t>the address </a:t>
            </a:r>
            <a:r>
              <a:rPr lang="en-US" altLang="zh-CN" dirty="0"/>
              <a:t>of the object that invokes the method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/>
              <a:t/>
            </a:r>
            <a:br>
              <a:rPr lang="en-US" altLang="zh-CN" b="1" dirty="0"/>
            </a:b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54" y="3282848"/>
            <a:ext cx="4111234" cy="3576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9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Objects and Classes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--class scope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61032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C++ classes introduce a </a:t>
            </a:r>
            <a:r>
              <a:rPr lang="en-US" altLang="zh-CN" dirty="0" smtClean="0"/>
              <a:t>new kind </a:t>
            </a:r>
            <a:r>
              <a:rPr lang="en-US" altLang="zh-CN" dirty="0"/>
              <a:t>of scope: </a:t>
            </a:r>
            <a:r>
              <a:rPr lang="en-US" altLang="zh-CN" b="1" dirty="0"/>
              <a:t>class </a:t>
            </a:r>
            <a:r>
              <a:rPr lang="en-US" altLang="zh-CN" b="1" dirty="0" smtClean="0"/>
              <a:t>scope</a:t>
            </a:r>
          </a:p>
          <a:p>
            <a:pPr lvl="1"/>
            <a:r>
              <a:rPr lang="en-US" altLang="zh-CN" dirty="0"/>
              <a:t>Class scope applies to </a:t>
            </a:r>
            <a:r>
              <a:rPr lang="en-US" altLang="zh-CN" b="1" dirty="0"/>
              <a:t>names</a:t>
            </a:r>
            <a:r>
              <a:rPr lang="en-US" altLang="zh-CN" dirty="0"/>
              <a:t> </a:t>
            </a:r>
            <a:r>
              <a:rPr lang="en-US" altLang="zh-CN" b="1" dirty="0"/>
              <a:t>defined</a:t>
            </a:r>
            <a:r>
              <a:rPr lang="en-US" altLang="zh-CN" dirty="0"/>
              <a:t> </a:t>
            </a:r>
            <a:r>
              <a:rPr lang="en-US" altLang="zh-CN" b="1" dirty="0"/>
              <a:t>in</a:t>
            </a:r>
            <a:r>
              <a:rPr lang="en-US" altLang="zh-CN" dirty="0"/>
              <a:t> a </a:t>
            </a:r>
            <a:r>
              <a:rPr lang="en-US" altLang="zh-CN" b="1" dirty="0" smtClean="0"/>
              <a:t>class</a:t>
            </a:r>
            <a:r>
              <a:rPr lang="en-US" altLang="zh-CN" dirty="0" smtClean="0"/>
              <a:t>. </a:t>
            </a:r>
          </a:p>
          <a:p>
            <a:pPr lvl="1"/>
            <a:r>
              <a:rPr lang="en-US" altLang="zh-CN" dirty="0"/>
              <a:t>Items that have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b="1" dirty="0"/>
              <a:t>scope</a:t>
            </a:r>
            <a:r>
              <a:rPr lang="en-US" altLang="zh-CN" dirty="0"/>
              <a:t> are </a:t>
            </a:r>
            <a:r>
              <a:rPr lang="en-US" altLang="zh-CN" b="1" dirty="0"/>
              <a:t>known</a:t>
            </a:r>
            <a:r>
              <a:rPr lang="en-US" altLang="zh-CN" dirty="0"/>
              <a:t> </a:t>
            </a:r>
            <a:r>
              <a:rPr lang="en-US" altLang="zh-CN" b="1" dirty="0"/>
              <a:t>within</a:t>
            </a:r>
            <a:r>
              <a:rPr lang="en-US" altLang="zh-CN" dirty="0"/>
              <a:t> the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dirty="0" smtClean="0"/>
              <a:t>but </a:t>
            </a:r>
            <a:r>
              <a:rPr lang="en-US" altLang="zh-CN" b="1" dirty="0" smtClean="0"/>
              <a:t>not</a:t>
            </a:r>
            <a:r>
              <a:rPr lang="en-US" altLang="zh-CN" dirty="0" smtClean="0"/>
              <a:t> </a:t>
            </a:r>
            <a:r>
              <a:rPr lang="en-US" altLang="zh-CN" b="1" dirty="0"/>
              <a:t>outside</a:t>
            </a:r>
            <a:r>
              <a:rPr lang="en-US" altLang="zh-CN" dirty="0"/>
              <a:t> the </a:t>
            </a:r>
            <a:r>
              <a:rPr lang="en-US" altLang="zh-CN" b="1" dirty="0" smtClean="0"/>
              <a:t>class</a:t>
            </a:r>
          </a:p>
          <a:p>
            <a:pPr lvl="1"/>
            <a:r>
              <a:rPr lang="en-US" altLang="zh-CN" dirty="0"/>
              <a:t>Also class scope means you </a:t>
            </a:r>
            <a:r>
              <a:rPr lang="en-US" altLang="zh-CN" b="1" dirty="0"/>
              <a:t>can’t</a:t>
            </a:r>
            <a:r>
              <a:rPr lang="en-US" altLang="zh-CN" dirty="0"/>
              <a:t> </a:t>
            </a:r>
            <a:r>
              <a:rPr lang="en-US" altLang="zh-CN" b="1" dirty="0"/>
              <a:t>directly</a:t>
            </a:r>
            <a:r>
              <a:rPr lang="en-US" altLang="zh-CN" dirty="0"/>
              <a:t> </a:t>
            </a:r>
            <a:r>
              <a:rPr lang="en-US" altLang="zh-CN" b="1" dirty="0"/>
              <a:t>access</a:t>
            </a:r>
            <a:r>
              <a:rPr lang="en-US" altLang="zh-CN" dirty="0"/>
              <a:t> members of a class from the outside world </a:t>
            </a:r>
            <a:endParaRPr lang="en-US" altLang="zh-CN" dirty="0" smtClean="0"/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o </a:t>
            </a:r>
            <a:r>
              <a:rPr lang="en-US" altLang="zh-CN" dirty="0"/>
              <a:t>invoke a public member function, you have to use an </a:t>
            </a:r>
            <a:r>
              <a:rPr lang="en-US" altLang="zh-CN" dirty="0" smtClean="0"/>
              <a:t>object</a:t>
            </a:r>
          </a:p>
          <a:p>
            <a:r>
              <a:rPr lang="en-US" altLang="zh-CN" dirty="0"/>
              <a:t>Class Scope </a:t>
            </a:r>
            <a:r>
              <a:rPr lang="en-US" altLang="zh-CN" b="1" dirty="0"/>
              <a:t>Constants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29" y="4360003"/>
            <a:ext cx="3488679" cy="1301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424" y="4384382"/>
            <a:ext cx="2590933" cy="1454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220" y="4366353"/>
            <a:ext cx="2876698" cy="12954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328" y="5852160"/>
            <a:ext cx="3721608" cy="830997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Fail: this </a:t>
            </a:r>
            <a:r>
              <a:rPr lang="en-US" altLang="zh-CN" sz="1200" dirty="0"/>
              <a:t>won’t work because declaring a class describes what an object looks like </a:t>
            </a:r>
            <a:r>
              <a:rPr lang="en-US" altLang="zh-CN" sz="1200" dirty="0" smtClean="0"/>
              <a:t>but doesn’t </a:t>
            </a:r>
            <a:r>
              <a:rPr lang="en-US" altLang="zh-CN" sz="1200" dirty="0"/>
              <a:t>create an object. Hence, until you create an object, there’s no place to store </a:t>
            </a:r>
            <a:r>
              <a:rPr lang="en-US" altLang="zh-CN" sz="1200" dirty="0" smtClean="0"/>
              <a:t>a value</a:t>
            </a:r>
            <a:r>
              <a:rPr lang="en-US" altLang="zh-CN" sz="1200" dirty="0"/>
              <a:t>.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106386" y="5852159"/>
            <a:ext cx="3721608" cy="1015663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OK: you </a:t>
            </a:r>
            <a:r>
              <a:rPr lang="en-US" altLang="zh-CN" sz="1200" dirty="0"/>
              <a:t>can declare an enumeration within a class</a:t>
            </a:r>
            <a:r>
              <a:rPr lang="en-US" altLang="zh-CN" sz="1200" dirty="0" smtClean="0"/>
              <a:t>. An </a:t>
            </a:r>
            <a:r>
              <a:rPr lang="en-US" altLang="zh-CN" sz="1200" dirty="0"/>
              <a:t>enumeration given in a class</a:t>
            </a:r>
            <a:br>
              <a:rPr lang="en-US" altLang="zh-CN" sz="1200" dirty="0"/>
            </a:br>
            <a:r>
              <a:rPr lang="en-US" altLang="zh-CN" sz="1200" dirty="0"/>
              <a:t>declaration has class </a:t>
            </a:r>
            <a:r>
              <a:rPr lang="en-US" altLang="zh-CN" sz="1200" dirty="0" smtClean="0"/>
              <a:t>scope. This will not introduce variable member, the compiler will replace it with 12 while </a:t>
            </a:r>
            <a:r>
              <a:rPr lang="en-US" altLang="zh-CN" sz="1200" dirty="0" err="1" smtClean="0"/>
              <a:t>copiling</a:t>
            </a:r>
            <a:r>
              <a:rPr lang="en-US" altLang="zh-CN" sz="1200" dirty="0" smtClean="0"/>
              <a:t>.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874444" y="5821362"/>
            <a:ext cx="3721608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OK: </a:t>
            </a:r>
            <a:r>
              <a:rPr lang="en-US" altLang="zh-CN" sz="1200" dirty="0"/>
              <a:t>This creates a single constant called Months that is stored with other static variables</a:t>
            </a:r>
            <a:br>
              <a:rPr lang="en-US" altLang="zh-CN" sz="1200" dirty="0"/>
            </a:br>
            <a:r>
              <a:rPr lang="en-US" altLang="zh-CN" sz="1200" dirty="0"/>
              <a:t>rather than in an object.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02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320040" y="4255203"/>
            <a:ext cx="4700016" cy="250635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Objects and Classes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--class scope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61032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Scoped </a:t>
            </a:r>
            <a:r>
              <a:rPr lang="en-US" altLang="zh-CN" dirty="0"/>
              <a:t>Enumerations (C++11) </a:t>
            </a:r>
            <a:endParaRPr lang="zh-CN" altLang="en-US" b="1" dirty="0"/>
          </a:p>
        </p:txBody>
      </p:sp>
      <p:sp>
        <p:nvSpPr>
          <p:cNvPr id="11" name="圆角矩形 10"/>
          <p:cNvSpPr/>
          <p:nvPr/>
        </p:nvSpPr>
        <p:spPr>
          <a:xfrm>
            <a:off x="320040" y="2532888"/>
            <a:ext cx="4169664" cy="1655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4" y="2668510"/>
            <a:ext cx="3797495" cy="53342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0080" y="3251967"/>
            <a:ext cx="3678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this will </a:t>
            </a:r>
            <a:r>
              <a:rPr lang="en-US" altLang="zh-CN" sz="1400" b="1" dirty="0" smtClean="0"/>
              <a:t>NOT</a:t>
            </a:r>
            <a:r>
              <a:rPr lang="en-US" altLang="zh-CN" sz="1400" dirty="0" smtClean="0"/>
              <a:t> </a:t>
            </a:r>
            <a:r>
              <a:rPr lang="en-US" altLang="zh-CN" sz="1400" b="1" dirty="0" smtClean="0"/>
              <a:t>work</a:t>
            </a:r>
            <a:r>
              <a:rPr lang="en-US" altLang="zh-CN" sz="1400" dirty="0" smtClean="0"/>
              <a:t> because egg and </a:t>
            </a:r>
            <a:r>
              <a:rPr lang="en-US" altLang="zh-CN" sz="1400" dirty="0" err="1" smtClean="0"/>
              <a:t>t_shirt</a:t>
            </a:r>
            <a:r>
              <a:rPr lang="en-US" altLang="zh-CN" sz="1400" dirty="0" smtClean="0"/>
              <a:t> are in the same namespace and have </a:t>
            </a:r>
            <a:r>
              <a:rPr lang="en-US" altLang="zh-CN" sz="1400" b="1" dirty="0" smtClean="0"/>
              <a:t>name</a:t>
            </a:r>
            <a:r>
              <a:rPr lang="en-US" altLang="zh-CN" sz="1400" dirty="0" smtClean="0"/>
              <a:t> </a:t>
            </a:r>
            <a:r>
              <a:rPr lang="en-US" altLang="zh-CN" sz="1400" b="1" dirty="0" err="1" smtClean="0"/>
              <a:t>confilict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sp>
        <p:nvSpPr>
          <p:cNvPr id="19" name="圆角矩形 18"/>
          <p:cNvSpPr/>
          <p:nvPr/>
        </p:nvSpPr>
        <p:spPr>
          <a:xfrm>
            <a:off x="5126752" y="2532888"/>
            <a:ext cx="6476984" cy="255117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312" y="2622789"/>
            <a:ext cx="4261069" cy="53342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57800" y="3206247"/>
            <a:ext cx="6246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C++11 provides a </a:t>
            </a:r>
            <a:r>
              <a:rPr lang="en-US" altLang="zh-CN" sz="1400" b="1" dirty="0"/>
              <a:t>new</a:t>
            </a:r>
            <a:r>
              <a:rPr lang="en-US" altLang="zh-CN" sz="1400" dirty="0"/>
              <a:t> </a:t>
            </a:r>
            <a:r>
              <a:rPr lang="en-US" altLang="zh-CN" sz="1400" b="1" dirty="0"/>
              <a:t>form</a:t>
            </a:r>
            <a:r>
              <a:rPr lang="en-US" altLang="zh-CN" sz="1400" dirty="0"/>
              <a:t> of enumeration </a:t>
            </a:r>
            <a:r>
              <a:rPr lang="en-US" altLang="zh-CN" sz="1400" dirty="0" smtClean="0"/>
              <a:t>that avoids </a:t>
            </a:r>
            <a:r>
              <a:rPr lang="en-US" altLang="zh-CN" sz="1400" dirty="0"/>
              <a:t>this problem by having </a:t>
            </a:r>
            <a:r>
              <a:rPr lang="en-US" altLang="zh-CN" sz="1400" b="1" dirty="0"/>
              <a:t>class</a:t>
            </a:r>
            <a:r>
              <a:rPr lang="en-US" altLang="zh-CN" sz="1400" dirty="0"/>
              <a:t> </a:t>
            </a:r>
            <a:r>
              <a:rPr lang="en-US" altLang="zh-CN" sz="1400" b="1" dirty="0"/>
              <a:t>scope</a:t>
            </a:r>
            <a:r>
              <a:rPr lang="en-US" altLang="zh-CN" sz="1400" dirty="0"/>
              <a:t> for its </a:t>
            </a:r>
            <a:r>
              <a:rPr lang="en-US" altLang="zh-CN" sz="1400" dirty="0" smtClean="0"/>
              <a:t>enumerators. the keyword “</a:t>
            </a:r>
            <a:r>
              <a:rPr lang="en-US" altLang="zh-CN" sz="1400" b="1" dirty="0" smtClean="0"/>
              <a:t>class</a:t>
            </a:r>
            <a:r>
              <a:rPr lang="en-US" altLang="zh-CN" sz="1400" dirty="0" smtClean="0"/>
              <a:t>” </a:t>
            </a:r>
            <a:r>
              <a:rPr lang="en-US" altLang="zh-CN" sz="1400" b="1" dirty="0" smtClean="0"/>
              <a:t>can</a:t>
            </a:r>
            <a:r>
              <a:rPr lang="en-US" altLang="zh-CN" sz="1400" dirty="0" smtClean="0"/>
              <a:t> also </a:t>
            </a:r>
            <a:r>
              <a:rPr lang="en-US" altLang="zh-CN" sz="1400" b="1" dirty="0" smtClean="0"/>
              <a:t>be</a:t>
            </a:r>
            <a:r>
              <a:rPr lang="en-US" altLang="zh-CN" sz="1400" dirty="0" smtClean="0"/>
              <a:t> “</a:t>
            </a:r>
            <a:r>
              <a:rPr lang="en-US" altLang="zh-CN" sz="1400" b="1" dirty="0" err="1" smtClean="0"/>
              <a:t>struct</a:t>
            </a:r>
            <a:r>
              <a:rPr lang="en-US" altLang="zh-CN" sz="1400" dirty="0" smtClean="0"/>
              <a:t>”</a:t>
            </a:r>
            <a:endParaRPr lang="zh-CN" altLang="en-US" sz="1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312" y="4064081"/>
            <a:ext cx="6229670" cy="42547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349240" y="4576474"/>
            <a:ext cx="581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you now </a:t>
            </a:r>
            <a:r>
              <a:rPr lang="en-US" altLang="zh-CN" sz="1400" dirty="0"/>
              <a:t>need to use the </a:t>
            </a:r>
            <a:r>
              <a:rPr lang="en-US" altLang="zh-CN" sz="1400" dirty="0" err="1"/>
              <a:t>enum</a:t>
            </a:r>
            <a:r>
              <a:rPr lang="en-US" altLang="zh-CN" sz="1400" dirty="0"/>
              <a:t> name to qualify the enumerator </a:t>
            </a:r>
            <a:br>
              <a:rPr lang="en-US" altLang="zh-CN" sz="1400" dirty="0"/>
            </a:br>
            <a:endParaRPr lang="zh-CN" altLang="en-US" sz="1400" dirty="0"/>
          </a:p>
        </p:txBody>
      </p:sp>
      <p:sp>
        <p:nvSpPr>
          <p:cNvPr id="23" name="圆角矩形 22"/>
          <p:cNvSpPr/>
          <p:nvPr/>
        </p:nvSpPr>
        <p:spPr>
          <a:xfrm>
            <a:off x="5126752" y="5084064"/>
            <a:ext cx="6476984" cy="177393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550408" y="5105953"/>
            <a:ext cx="5954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C++11 also tightens up type </a:t>
            </a:r>
            <a:r>
              <a:rPr lang="en-US" altLang="zh-CN" sz="1200" b="1" dirty="0">
                <a:solidFill>
                  <a:srgbClr val="FF0000"/>
                </a:solidFill>
              </a:rPr>
              <a:t>security</a:t>
            </a:r>
            <a:r>
              <a:rPr lang="en-US" altLang="zh-CN" sz="1200" b="1" dirty="0"/>
              <a:t> for scoped enumerations 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Regular</a:t>
            </a:r>
            <a:r>
              <a:rPr lang="en-US" altLang="zh-CN" sz="1200" dirty="0"/>
              <a:t> </a:t>
            </a:r>
            <a:r>
              <a:rPr lang="en-US" altLang="zh-CN" sz="1200" b="1" dirty="0" smtClean="0"/>
              <a:t>enumerations</a:t>
            </a:r>
            <a:r>
              <a:rPr lang="en-US" altLang="zh-CN" sz="1200" dirty="0" smtClean="0"/>
              <a:t> get </a:t>
            </a:r>
            <a:r>
              <a:rPr lang="en-US" altLang="zh-CN" sz="1200" b="1" dirty="0"/>
              <a:t>converted</a:t>
            </a:r>
            <a:r>
              <a:rPr lang="en-US" altLang="zh-CN" sz="1200" dirty="0"/>
              <a:t> to </a:t>
            </a:r>
            <a:r>
              <a:rPr lang="en-US" altLang="zh-CN" sz="1200" b="1" dirty="0"/>
              <a:t>integer</a:t>
            </a:r>
            <a:r>
              <a:rPr lang="en-US" altLang="zh-CN" sz="1200" dirty="0"/>
              <a:t> types </a:t>
            </a:r>
            <a:r>
              <a:rPr lang="en-US" altLang="zh-CN" sz="1200" b="1" dirty="0"/>
              <a:t>automatically</a:t>
            </a:r>
            <a:r>
              <a:rPr lang="en-US" altLang="zh-CN" sz="1200" dirty="0"/>
              <a:t> in some situations 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scoped</a:t>
            </a:r>
            <a:r>
              <a:rPr lang="en-US" altLang="zh-CN" sz="1200" dirty="0"/>
              <a:t> </a:t>
            </a:r>
            <a:r>
              <a:rPr lang="en-US" altLang="zh-CN" sz="1200" b="1" dirty="0"/>
              <a:t>enumerations</a:t>
            </a:r>
            <a:r>
              <a:rPr lang="en-US" altLang="zh-CN" sz="1200" dirty="0"/>
              <a:t> have </a:t>
            </a:r>
            <a:r>
              <a:rPr lang="en-US" altLang="zh-CN" sz="1200" b="1" dirty="0" smtClean="0"/>
              <a:t>no</a:t>
            </a:r>
            <a:r>
              <a:rPr lang="en-US" altLang="zh-CN" sz="1200" dirty="0" smtClean="0"/>
              <a:t> </a:t>
            </a:r>
            <a:r>
              <a:rPr lang="en-US" altLang="zh-CN" sz="1200" b="1" dirty="0" smtClean="0"/>
              <a:t>implicit</a:t>
            </a:r>
            <a:r>
              <a:rPr lang="en-US" altLang="zh-CN" sz="1200" dirty="0" smtClean="0"/>
              <a:t> </a:t>
            </a:r>
            <a:r>
              <a:rPr lang="en-US" altLang="zh-CN" sz="1200" b="1" dirty="0"/>
              <a:t>conversions</a:t>
            </a:r>
            <a:r>
              <a:rPr lang="en-US" altLang="zh-CN" sz="1200" dirty="0"/>
              <a:t> to integer types 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But you </a:t>
            </a:r>
            <a:r>
              <a:rPr lang="en-US" altLang="zh-CN" sz="1200" b="1" dirty="0"/>
              <a:t>can</a:t>
            </a:r>
            <a:r>
              <a:rPr lang="en-US" altLang="zh-CN" sz="1200" dirty="0"/>
              <a:t> </a:t>
            </a:r>
            <a:r>
              <a:rPr lang="en-US" altLang="zh-CN" sz="1200" b="1" dirty="0"/>
              <a:t>do</a:t>
            </a:r>
            <a:r>
              <a:rPr lang="en-US" altLang="zh-CN" sz="1200" dirty="0"/>
              <a:t> an </a:t>
            </a:r>
            <a:r>
              <a:rPr lang="en-US" altLang="zh-CN" sz="1200" b="1" dirty="0"/>
              <a:t>explicit</a:t>
            </a:r>
            <a:r>
              <a:rPr lang="en-US" altLang="zh-CN" sz="1200" dirty="0"/>
              <a:t> </a:t>
            </a:r>
            <a:r>
              <a:rPr lang="en-US" altLang="zh-CN" sz="1200" b="1" dirty="0"/>
              <a:t>type</a:t>
            </a:r>
            <a:r>
              <a:rPr lang="en-US" altLang="zh-CN" sz="1200" dirty="0"/>
              <a:t> </a:t>
            </a:r>
            <a:r>
              <a:rPr lang="en-US" altLang="zh-CN" sz="1200" b="1" dirty="0"/>
              <a:t>conversion</a:t>
            </a:r>
            <a:r>
              <a:rPr lang="en-US" altLang="zh-CN" sz="1200" dirty="0"/>
              <a:t> if you feel you have </a:t>
            </a:r>
            <a:r>
              <a:rPr lang="en-US" altLang="zh-CN" sz="1200" dirty="0" smtClean="0"/>
              <a:t>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By </a:t>
            </a:r>
            <a:r>
              <a:rPr lang="en-US" altLang="zh-CN" sz="1200" b="1" dirty="0"/>
              <a:t>default</a:t>
            </a:r>
            <a:r>
              <a:rPr lang="en-US" altLang="zh-CN" sz="1200" dirty="0"/>
              <a:t>, the underlying type for C++11 </a:t>
            </a:r>
            <a:r>
              <a:rPr lang="en-US" altLang="zh-CN" sz="1200" b="1" dirty="0"/>
              <a:t>scoped</a:t>
            </a:r>
            <a:r>
              <a:rPr lang="en-US" altLang="zh-CN" sz="1200" dirty="0"/>
              <a:t> </a:t>
            </a:r>
            <a:r>
              <a:rPr lang="en-US" altLang="zh-CN" sz="1200" b="1" dirty="0"/>
              <a:t>enumerations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is </a:t>
            </a:r>
            <a:r>
              <a:rPr lang="en-US" altLang="zh-CN" sz="1200" b="1" dirty="0" smtClean="0"/>
              <a:t>int</a:t>
            </a:r>
            <a:r>
              <a:rPr lang="en-US" altLang="zh-CN" sz="1200" dirty="0"/>
              <a:t>. 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Furthermore, there’s a syntax for </a:t>
            </a:r>
            <a:r>
              <a:rPr lang="en-US" altLang="zh-CN" sz="1200" b="1" dirty="0"/>
              <a:t>indicating</a:t>
            </a:r>
            <a:r>
              <a:rPr lang="en-US" altLang="zh-CN" sz="1200" dirty="0"/>
              <a:t> a </a:t>
            </a:r>
            <a:r>
              <a:rPr lang="en-US" altLang="zh-CN" sz="1200" b="1" dirty="0"/>
              <a:t>different</a:t>
            </a:r>
            <a:r>
              <a:rPr lang="en-US" altLang="zh-CN" sz="1200" dirty="0"/>
              <a:t> </a:t>
            </a:r>
            <a:r>
              <a:rPr lang="en-US" altLang="zh-CN" sz="1200" b="1" dirty="0" smtClean="0"/>
              <a:t>type</a:t>
            </a:r>
            <a:r>
              <a:rPr lang="en-US" altLang="zh-CN" sz="120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// underlying type for pizza is short</a:t>
            </a:r>
            <a:br>
              <a:rPr lang="en-US" altLang="zh-CN" sz="1200" dirty="0"/>
            </a:br>
            <a:r>
              <a:rPr lang="en-US" altLang="zh-CN" sz="1200" dirty="0" err="1"/>
              <a:t>enum</a:t>
            </a:r>
            <a:r>
              <a:rPr lang="en-US" altLang="zh-CN" sz="1200" dirty="0"/>
              <a:t> class : short pizza {Small, Medium, Large, </a:t>
            </a:r>
            <a:r>
              <a:rPr lang="en-US" altLang="zh-CN" sz="1200" dirty="0" err="1"/>
              <a:t>XLarge</a:t>
            </a:r>
            <a:r>
              <a:rPr lang="en-US" altLang="zh-CN" sz="1200" dirty="0"/>
              <a:t>}; </a:t>
            </a:r>
            <a:endParaRPr lang="zh-CN" altLang="en-US" sz="12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05" y="4370339"/>
            <a:ext cx="4246287" cy="171446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05" y="6092759"/>
            <a:ext cx="4191215" cy="304816"/>
          </a:xfrm>
          <a:prstGeom prst="rect">
            <a:avLst/>
          </a:prstGeom>
        </p:spPr>
      </p:pic>
      <p:sp>
        <p:nvSpPr>
          <p:cNvPr id="28" name="右箭头 27"/>
          <p:cNvSpPr/>
          <p:nvPr/>
        </p:nvSpPr>
        <p:spPr>
          <a:xfrm>
            <a:off x="4489704" y="3201937"/>
            <a:ext cx="637048" cy="3276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437346" y="2956252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solution</a:t>
            </a:r>
            <a:endParaRPr lang="zh-CN" altLang="en-US" sz="1200" dirty="0"/>
          </a:p>
        </p:txBody>
      </p:sp>
      <p:cxnSp>
        <p:nvCxnSpPr>
          <p:cNvPr id="31" name="曲线连接符 30"/>
          <p:cNvCxnSpPr/>
          <p:nvPr/>
        </p:nvCxnSpPr>
        <p:spPr>
          <a:xfrm rot="10800000">
            <a:off x="4731892" y="5394960"/>
            <a:ext cx="617348" cy="4663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9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867144" y="5541264"/>
            <a:ext cx="2798064" cy="3425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355848" y="5550408"/>
            <a:ext cx="1929384" cy="3425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--Operator overloading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b="1" i="1" dirty="0"/>
              <a:t>Operator</a:t>
            </a:r>
            <a:r>
              <a:rPr lang="en-US" altLang="zh-CN" i="1" dirty="0"/>
              <a:t> </a:t>
            </a:r>
            <a:r>
              <a:rPr lang="en-US" altLang="zh-CN" b="1" i="1" dirty="0"/>
              <a:t>overloading</a:t>
            </a:r>
            <a:r>
              <a:rPr lang="en-US" altLang="zh-CN" i="1" dirty="0"/>
              <a:t> </a:t>
            </a:r>
            <a:r>
              <a:rPr lang="en-US" altLang="zh-CN" dirty="0" smtClean="0"/>
              <a:t>is an </a:t>
            </a:r>
            <a:r>
              <a:rPr lang="en-US" altLang="zh-CN" dirty="0"/>
              <a:t>example of C++ </a:t>
            </a:r>
            <a:r>
              <a:rPr lang="en-US" altLang="zh-CN" dirty="0" smtClean="0"/>
              <a:t>polymorphism(</a:t>
            </a:r>
            <a:r>
              <a:rPr lang="zh-CN" altLang="en-US" dirty="0" smtClean="0"/>
              <a:t>多态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dirty="0"/>
              <a:t>compiler uses the number and type </a:t>
            </a:r>
            <a:r>
              <a:rPr lang="en-US" altLang="zh-CN" dirty="0" smtClean="0"/>
              <a:t>of operands </a:t>
            </a:r>
            <a:r>
              <a:rPr lang="en-US" altLang="zh-CN" dirty="0"/>
              <a:t>to determine which definition of </a:t>
            </a:r>
            <a:r>
              <a:rPr lang="en-US" altLang="zh-CN" dirty="0" smtClean="0"/>
              <a:t>operator to use</a:t>
            </a:r>
          </a:p>
          <a:p>
            <a:r>
              <a:rPr lang="en-US" altLang="zh-CN" b="1" dirty="0"/>
              <a:t>To overload an operator</a:t>
            </a:r>
            <a:r>
              <a:rPr lang="en-US" altLang="zh-CN" dirty="0"/>
              <a:t>, you use a special function form called an </a:t>
            </a:r>
            <a:r>
              <a:rPr lang="en-US" altLang="zh-CN" b="1" i="1" dirty="0"/>
              <a:t>operator</a:t>
            </a:r>
            <a:r>
              <a:rPr lang="en-US" altLang="zh-CN" i="1" dirty="0"/>
              <a:t> </a:t>
            </a:r>
            <a:r>
              <a:rPr lang="en-US" altLang="zh-CN" b="1" i="1" dirty="0" smtClean="0"/>
              <a:t>function:</a:t>
            </a:r>
          </a:p>
          <a:p>
            <a:pPr lvl="1"/>
            <a:r>
              <a:rPr lang="en-US" altLang="zh-CN" dirty="0" err="1"/>
              <a:t>operator</a:t>
            </a:r>
            <a:r>
              <a:rPr lang="en-US" altLang="zh-CN" b="1" i="1" dirty="0" err="1"/>
              <a:t>op</a:t>
            </a:r>
            <a:r>
              <a:rPr lang="en-US" altLang="zh-CN" dirty="0"/>
              <a:t>(argument-list)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op </a:t>
            </a:r>
            <a:r>
              <a:rPr lang="en-US" altLang="zh-CN" dirty="0"/>
              <a:t>is the symbol for the operator </a:t>
            </a:r>
            <a:r>
              <a:rPr lang="en-US" altLang="zh-CN" dirty="0" smtClean="0"/>
              <a:t>being overloaded </a:t>
            </a:r>
          </a:p>
          <a:p>
            <a:pPr lvl="2"/>
            <a:r>
              <a:rPr lang="en-US" altLang="zh-CN" dirty="0"/>
              <a:t>operator+() overloads the + operator </a:t>
            </a:r>
            <a:br>
              <a:rPr lang="en-US" altLang="zh-CN" dirty="0"/>
            </a:br>
            <a:r>
              <a:rPr lang="en-US" altLang="zh-CN" dirty="0" smtClean="0"/>
              <a:t>operator</a:t>
            </a:r>
            <a:r>
              <a:rPr lang="en-US" altLang="zh-CN" dirty="0"/>
              <a:t>*() overloads the </a:t>
            </a:r>
            <a:r>
              <a:rPr lang="en-US" altLang="zh-CN" dirty="0" smtClean="0"/>
              <a:t>* operator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op</a:t>
            </a:r>
            <a:r>
              <a:rPr lang="en-US" altLang="zh-CN" dirty="0"/>
              <a:t> has to be a </a:t>
            </a:r>
            <a:r>
              <a:rPr lang="en-US" altLang="zh-CN" b="1" dirty="0"/>
              <a:t>valid</a:t>
            </a:r>
            <a:r>
              <a:rPr lang="en-US" altLang="zh-CN" dirty="0"/>
              <a:t> </a:t>
            </a:r>
            <a:r>
              <a:rPr lang="en-US" altLang="zh-CN" b="1" dirty="0"/>
              <a:t>C++</a:t>
            </a:r>
            <a:r>
              <a:rPr lang="en-US" altLang="zh-CN" dirty="0"/>
              <a:t> </a:t>
            </a:r>
            <a:r>
              <a:rPr lang="en-US" altLang="zh-CN" b="1" dirty="0"/>
              <a:t>operator</a:t>
            </a:r>
            <a:r>
              <a:rPr lang="en-US" altLang="zh-CN" dirty="0"/>
              <a:t>; you </a:t>
            </a:r>
            <a:r>
              <a:rPr lang="en-US" altLang="zh-CN" b="1" dirty="0"/>
              <a:t>can’t</a:t>
            </a:r>
            <a:r>
              <a:rPr lang="en-US" altLang="zh-CN" dirty="0"/>
              <a:t> just make up a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r>
              <a:rPr lang="en-US" altLang="zh-CN" b="1" dirty="0"/>
              <a:t>symbol</a:t>
            </a:r>
            <a:r>
              <a:rPr lang="en-US" altLang="zh-CN" dirty="0" smtClean="0"/>
              <a:t>. For </a:t>
            </a:r>
            <a:r>
              <a:rPr lang="en-US" altLang="zh-CN" dirty="0"/>
              <a:t>example, you </a:t>
            </a:r>
            <a:r>
              <a:rPr lang="en-US" altLang="zh-CN" b="1" dirty="0"/>
              <a:t>can’t</a:t>
            </a:r>
            <a:r>
              <a:rPr lang="en-US" altLang="zh-CN" dirty="0"/>
              <a:t> </a:t>
            </a:r>
            <a:r>
              <a:rPr lang="en-US" altLang="zh-CN" b="1" dirty="0"/>
              <a:t>have</a:t>
            </a:r>
            <a:r>
              <a:rPr lang="en-US" altLang="zh-CN" dirty="0"/>
              <a:t> an operator</a:t>
            </a:r>
            <a:r>
              <a:rPr lang="en-US" altLang="zh-CN" b="1" dirty="0"/>
              <a:t>@</a:t>
            </a:r>
            <a:r>
              <a:rPr lang="en-US" altLang="zh-CN" dirty="0"/>
              <a:t>() function because C++ has no @ operator </a:t>
            </a:r>
            <a:endParaRPr lang="en-US" altLang="zh-CN" dirty="0" smtClean="0"/>
          </a:p>
          <a:p>
            <a:pPr lvl="1"/>
            <a:r>
              <a:rPr lang="en-US" altLang="zh-CN" dirty="0"/>
              <a:t>district2 = </a:t>
            </a:r>
            <a:r>
              <a:rPr lang="en-US" altLang="zh-CN" dirty="0" err="1"/>
              <a:t>sid</a:t>
            </a:r>
            <a:r>
              <a:rPr lang="en-US" altLang="zh-CN" dirty="0"/>
              <a:t> + </a:t>
            </a:r>
            <a:r>
              <a:rPr lang="en-US" altLang="zh-CN" dirty="0" err="1"/>
              <a:t>sara</a:t>
            </a:r>
            <a:r>
              <a:rPr lang="en-US" altLang="zh-CN" dirty="0"/>
              <a:t>; 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are the same as</a:t>
            </a:r>
            <a:r>
              <a:rPr lang="en-US" altLang="zh-CN" dirty="0" smtClean="0"/>
              <a:t> </a:t>
            </a:r>
            <a:r>
              <a:rPr lang="en-US" altLang="zh-CN" dirty="0"/>
              <a:t>district2 = </a:t>
            </a:r>
            <a:r>
              <a:rPr lang="en-US" altLang="zh-CN" dirty="0" err="1"/>
              <a:t>sid.operator</a:t>
            </a:r>
            <a:r>
              <a:rPr lang="en-US" altLang="zh-CN" dirty="0"/>
              <a:t>+(</a:t>
            </a:r>
            <a:r>
              <a:rPr lang="en-US" altLang="zh-CN" dirty="0" err="1"/>
              <a:t>sara</a:t>
            </a:r>
            <a:r>
              <a:rPr lang="en-US" altLang="zh-CN" dirty="0"/>
              <a:t>);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52258" y="6300216"/>
            <a:ext cx="2807179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left operand: </a:t>
            </a:r>
          </a:p>
          <a:p>
            <a:r>
              <a:rPr lang="en-US" altLang="zh-CN" sz="1100" dirty="0" smtClean="0"/>
              <a:t>object to invoke the operator function</a:t>
            </a:r>
            <a:endParaRPr lang="zh-CN" altLang="en-US" sz="1100" dirty="0"/>
          </a:p>
        </p:txBody>
      </p:sp>
      <p:sp>
        <p:nvSpPr>
          <p:cNvPr id="7" name="文本框 6"/>
          <p:cNvSpPr txBox="1"/>
          <p:nvPr/>
        </p:nvSpPr>
        <p:spPr>
          <a:xfrm>
            <a:off x="4823474" y="6300216"/>
            <a:ext cx="4051109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right operand: </a:t>
            </a:r>
          </a:p>
          <a:p>
            <a:r>
              <a:rPr lang="en-US" altLang="zh-CN" sz="1100" dirty="0" smtClean="0"/>
              <a:t>object to be used as parameter of the operator function</a:t>
            </a:r>
            <a:endParaRPr lang="zh-CN" altLang="en-US" sz="1100" dirty="0"/>
          </a:p>
        </p:txBody>
      </p:sp>
      <p:cxnSp>
        <p:nvCxnSpPr>
          <p:cNvPr id="9" name="曲线连接符 8"/>
          <p:cNvCxnSpPr>
            <a:stCxn id="4" idx="2"/>
            <a:endCxn id="6" idx="0"/>
          </p:cNvCxnSpPr>
          <p:nvPr/>
        </p:nvCxnSpPr>
        <p:spPr>
          <a:xfrm rot="5400000">
            <a:off x="3634553" y="5614229"/>
            <a:ext cx="407282" cy="9646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10"/>
          <p:cNvCxnSpPr/>
          <p:nvPr/>
        </p:nvCxnSpPr>
        <p:spPr>
          <a:xfrm rot="16200000" flipH="1">
            <a:off x="4902945" y="5981936"/>
            <a:ext cx="398815" cy="2377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45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 simple program to show C++ basic </a:t>
            </a:r>
            <a:r>
              <a:rPr lang="en-US" altLang="zh-CN" dirty="0" smtClean="0"/>
              <a:t>grammar -- 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cin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2120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To use </a:t>
            </a:r>
            <a:r>
              <a:rPr lang="en-US" altLang="zh-CN" dirty="0"/>
              <a:t>the </a:t>
            </a:r>
            <a:r>
              <a:rPr lang="en-US" altLang="zh-CN" dirty="0" smtClean="0"/>
              <a:t>usual C</a:t>
            </a:r>
            <a:r>
              <a:rPr lang="en-US" altLang="zh-CN" dirty="0"/>
              <a:t>++ input or output facilities, you provide these two lines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#</a:t>
            </a:r>
            <a:r>
              <a:rPr lang="en-US" altLang="zh-CN" dirty="0"/>
              <a:t>include &lt;</a:t>
            </a:r>
            <a:r>
              <a:rPr lang="en-US" altLang="zh-CN" dirty="0" err="1"/>
              <a:t>iostream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using namespace </a:t>
            </a:r>
            <a:r>
              <a:rPr lang="en-US" altLang="zh-CN" dirty="0" err="1"/>
              <a:t>std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r>
              <a:rPr lang="en-US" altLang="zh-CN" b="1" dirty="0" err="1" smtClean="0">
                <a:solidFill>
                  <a:srgbClr val="FF0000"/>
                </a:solidFill>
              </a:rPr>
              <a:t>cout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to print messages</a:t>
            </a:r>
          </a:p>
          <a:p>
            <a:pPr lvl="1"/>
            <a:r>
              <a:rPr lang="en-US" altLang="zh-CN" dirty="0" err="1" smtClean="0"/>
              <a:t>cout</a:t>
            </a:r>
            <a:r>
              <a:rPr lang="en-US" altLang="zh-CN" dirty="0" smtClean="0"/>
              <a:t> is </a:t>
            </a:r>
            <a:r>
              <a:rPr lang="en-US" altLang="zh-CN" dirty="0"/>
              <a:t>a predefined </a:t>
            </a:r>
            <a:r>
              <a:rPr lang="en-US" altLang="zh-CN" b="1" dirty="0"/>
              <a:t>object</a:t>
            </a:r>
            <a:r>
              <a:rPr lang="en-US" altLang="zh-CN" dirty="0"/>
              <a:t> that knows how </a:t>
            </a:r>
            <a:r>
              <a:rPr lang="en-US" altLang="zh-CN" dirty="0" smtClean="0"/>
              <a:t>to display </a:t>
            </a:r>
            <a:r>
              <a:rPr lang="en-US" altLang="zh-CN" dirty="0"/>
              <a:t>a variety of things, including strings, numbers, and individual characters. </a:t>
            </a:r>
            <a:endParaRPr lang="en-US" altLang="zh-CN" dirty="0" smtClean="0"/>
          </a:p>
          <a:p>
            <a:pPr lvl="1"/>
            <a:r>
              <a:rPr lang="en-US" altLang="zh-CN" dirty="0"/>
              <a:t>The </a:t>
            </a:r>
            <a:r>
              <a:rPr lang="en-US" altLang="zh-CN" b="1" dirty="0" smtClean="0"/>
              <a:t>&lt;&lt;</a:t>
            </a:r>
            <a:r>
              <a:rPr lang="en-US" altLang="zh-CN" dirty="0" smtClean="0"/>
              <a:t> notation </a:t>
            </a:r>
            <a:r>
              <a:rPr lang="en-US" altLang="zh-CN" dirty="0"/>
              <a:t>indicates that the statement is sending the string to </a:t>
            </a:r>
            <a:r>
              <a:rPr lang="en-US" altLang="zh-CN" dirty="0" err="1"/>
              <a:t>cout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&lt;&lt;</a:t>
            </a:r>
            <a:r>
              <a:rPr lang="en-US" altLang="zh-CN" dirty="0" smtClean="0"/>
              <a:t> is an </a:t>
            </a:r>
            <a:r>
              <a:rPr lang="en-US" altLang="zh-CN" b="1" dirty="0" smtClean="0"/>
              <a:t>operator overloading</a:t>
            </a:r>
            <a:r>
              <a:rPr lang="en-US" altLang="zh-CN" dirty="0" smtClean="0"/>
              <a:t>. (we will introduce later)</a:t>
            </a:r>
          </a:p>
          <a:p>
            <a:pPr lvl="1"/>
            <a:r>
              <a:rPr lang="en-US" altLang="zh-CN" dirty="0"/>
              <a:t>The Manipulator </a:t>
            </a:r>
            <a:r>
              <a:rPr lang="en-US" altLang="zh-CN" b="1" dirty="0" err="1"/>
              <a:t>endl</a:t>
            </a:r>
            <a:r>
              <a:rPr lang="en-US" altLang="zh-CN" dirty="0"/>
              <a:t> </a:t>
            </a:r>
            <a:r>
              <a:rPr lang="en-US" altLang="zh-CN" dirty="0" smtClean="0"/>
              <a:t>is a special C</a:t>
            </a:r>
            <a:r>
              <a:rPr lang="en-US" altLang="zh-CN" dirty="0"/>
              <a:t>++ </a:t>
            </a:r>
            <a:r>
              <a:rPr lang="en-US" altLang="zh-CN" dirty="0" smtClean="0"/>
              <a:t>notation, means: “\n”.</a:t>
            </a:r>
          </a:p>
          <a:p>
            <a:pPr lvl="1"/>
            <a:r>
              <a:rPr lang="en-US" altLang="zh-CN" dirty="0" err="1" smtClean="0"/>
              <a:t>cout</a:t>
            </a:r>
            <a:r>
              <a:rPr lang="en-US" altLang="zh-CN" dirty="0" smtClean="0"/>
              <a:t> can just be used like </a:t>
            </a:r>
            <a:r>
              <a:rPr lang="en-US" altLang="zh-CN" dirty="0" err="1" smtClean="0"/>
              <a:t>printf</a:t>
            </a:r>
            <a:r>
              <a:rPr lang="en-US" altLang="zh-CN" dirty="0" smtClean="0"/>
              <a:t> does.</a:t>
            </a:r>
          </a:p>
          <a:p>
            <a:pPr lvl="1"/>
            <a:r>
              <a:rPr lang="en-US" altLang="zh-CN" b="1" dirty="0"/>
              <a:t>Concatenating</a:t>
            </a:r>
            <a:r>
              <a:rPr lang="en-US" altLang="zh-CN" dirty="0"/>
              <a:t> with </a:t>
            </a:r>
            <a:r>
              <a:rPr lang="en-US" altLang="zh-CN" b="1" dirty="0" err="1"/>
              <a:t>cout</a:t>
            </a:r>
            <a:r>
              <a:rPr lang="en-US" altLang="zh-CN" dirty="0"/>
              <a:t> 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 </a:t>
            </a:r>
            <a:r>
              <a:rPr lang="en-US" altLang="zh-CN" dirty="0"/>
              <a:t>&lt;&lt; "Now you have " &lt;&lt; carrots &lt;&lt; " carrots." &lt;&lt; </a:t>
            </a:r>
            <a:r>
              <a:rPr lang="en-US" altLang="zh-CN" dirty="0" err="1"/>
              <a:t>endl</a:t>
            </a:r>
            <a:r>
              <a:rPr lang="en-US" altLang="zh-CN" dirty="0"/>
              <a:t>;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b="1" dirty="0" err="1" smtClean="0">
                <a:solidFill>
                  <a:srgbClr val="FF0000"/>
                </a:solidFill>
              </a:rPr>
              <a:t>cin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to read messages</a:t>
            </a:r>
          </a:p>
          <a:p>
            <a:pPr lvl="1"/>
            <a:r>
              <a:rPr lang="en-US" altLang="zh-CN" dirty="0"/>
              <a:t>Like </a:t>
            </a:r>
            <a:r>
              <a:rPr lang="en-US" altLang="zh-CN" dirty="0" err="1"/>
              <a:t>cout</a:t>
            </a:r>
            <a:r>
              <a:rPr lang="en-US" altLang="zh-CN" dirty="0"/>
              <a:t>, </a:t>
            </a:r>
            <a:r>
              <a:rPr lang="en-US" altLang="zh-CN" dirty="0" err="1"/>
              <a:t>cin</a:t>
            </a:r>
            <a:r>
              <a:rPr lang="en-US" altLang="zh-CN" dirty="0"/>
              <a:t> is a smart object.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cin</a:t>
            </a:r>
            <a:r>
              <a:rPr lang="en-US" altLang="zh-CN" dirty="0" smtClean="0"/>
              <a:t> can be used like </a:t>
            </a:r>
            <a:r>
              <a:rPr lang="en-US" altLang="zh-CN" dirty="0" err="1" smtClean="0"/>
              <a:t>scanf</a:t>
            </a:r>
            <a:r>
              <a:rPr lang="en-US" altLang="zh-CN" dirty="0" smtClean="0"/>
              <a:t> do;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2" y="2227760"/>
            <a:ext cx="2125630" cy="2158015"/>
          </a:xfrm>
          <a:prstGeom prst="rect">
            <a:avLst/>
          </a:prstGeom>
        </p:spPr>
      </p:pic>
      <p:pic>
        <p:nvPicPr>
          <p:cNvPr id="7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967" y="1073258"/>
            <a:ext cx="2920383" cy="10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</a:t>
            </a:r>
            <a:r>
              <a:rPr lang="en-US" altLang="zh-CN" dirty="0" smtClean="0"/>
              <a:t>ser-defined Operator Overloading </a:t>
            </a:r>
            <a:r>
              <a:rPr lang="en-US" altLang="zh-CN" b="1" dirty="0" smtClean="0"/>
              <a:t>Restrictions</a:t>
            </a:r>
          </a:p>
          <a:p>
            <a:pPr lvl="1"/>
            <a:r>
              <a:rPr lang="en-US" altLang="zh-CN" dirty="0"/>
              <a:t>The overloaded operator </a:t>
            </a:r>
            <a:r>
              <a:rPr lang="en-US" altLang="zh-CN" b="1" dirty="0"/>
              <a:t>must</a:t>
            </a:r>
            <a:r>
              <a:rPr lang="en-US" altLang="zh-CN" dirty="0"/>
              <a:t> </a:t>
            </a:r>
            <a:r>
              <a:rPr lang="en-US" altLang="zh-CN" b="1" dirty="0"/>
              <a:t>have</a:t>
            </a:r>
            <a:r>
              <a:rPr lang="en-US" altLang="zh-CN" dirty="0"/>
              <a:t> </a:t>
            </a:r>
            <a:r>
              <a:rPr lang="en-US" altLang="zh-CN" b="1" dirty="0"/>
              <a:t>at least one operand </a:t>
            </a:r>
            <a:r>
              <a:rPr lang="en-US" altLang="zh-CN" dirty="0"/>
              <a:t>that is a </a:t>
            </a:r>
            <a:r>
              <a:rPr lang="en-US" altLang="zh-CN" b="1" dirty="0"/>
              <a:t>user-defined</a:t>
            </a:r>
            <a:r>
              <a:rPr lang="en-US" altLang="zh-CN" dirty="0"/>
              <a:t> type. This prevents you from overloading operators for the standard </a:t>
            </a:r>
            <a:r>
              <a:rPr lang="en-US" altLang="zh-CN" dirty="0" smtClean="0"/>
              <a:t>types.</a:t>
            </a:r>
          </a:p>
          <a:p>
            <a:pPr lvl="1"/>
            <a:r>
              <a:rPr lang="en-US" altLang="zh-CN" dirty="0"/>
              <a:t>You </a:t>
            </a:r>
            <a:r>
              <a:rPr lang="en-US" altLang="zh-CN" b="1" dirty="0"/>
              <a:t>can’t</a:t>
            </a:r>
            <a:r>
              <a:rPr lang="en-US" altLang="zh-CN" dirty="0"/>
              <a:t> use an operator in a manner that </a:t>
            </a:r>
            <a:r>
              <a:rPr lang="en-US" altLang="zh-CN" b="1" dirty="0"/>
              <a:t>violates</a:t>
            </a:r>
            <a:r>
              <a:rPr lang="en-US" altLang="zh-CN" dirty="0"/>
              <a:t> the </a:t>
            </a:r>
            <a:r>
              <a:rPr lang="en-US" altLang="zh-CN" b="1" dirty="0"/>
              <a:t>syntax</a:t>
            </a:r>
            <a:r>
              <a:rPr lang="en-US" altLang="zh-CN" dirty="0"/>
              <a:t> </a:t>
            </a:r>
            <a:r>
              <a:rPr lang="en-US" altLang="zh-CN" b="1" dirty="0"/>
              <a:t>rules</a:t>
            </a:r>
            <a:r>
              <a:rPr lang="en-US" altLang="zh-CN" dirty="0"/>
              <a:t> for the </a:t>
            </a:r>
            <a:r>
              <a:rPr lang="en-US" altLang="zh-CN" b="1" dirty="0" smtClean="0"/>
              <a:t>original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operator</a:t>
            </a:r>
            <a:r>
              <a:rPr lang="en-US" altLang="zh-CN" dirty="0"/>
              <a:t>. Similarly, you </a:t>
            </a:r>
            <a:r>
              <a:rPr lang="en-US" altLang="zh-CN" b="1" dirty="0"/>
              <a:t>can’t</a:t>
            </a:r>
            <a:r>
              <a:rPr lang="en-US" altLang="zh-CN" dirty="0"/>
              <a:t> </a:t>
            </a:r>
            <a:r>
              <a:rPr lang="en-US" altLang="zh-CN" b="1" dirty="0"/>
              <a:t>alter</a:t>
            </a:r>
            <a:r>
              <a:rPr lang="en-US" altLang="zh-CN" dirty="0"/>
              <a:t> </a:t>
            </a:r>
            <a:r>
              <a:rPr lang="en-US" altLang="zh-CN" b="1" dirty="0"/>
              <a:t>operator</a:t>
            </a:r>
            <a:r>
              <a:rPr lang="en-US" altLang="zh-CN" dirty="0"/>
              <a:t> </a:t>
            </a:r>
            <a:r>
              <a:rPr lang="en-US" altLang="zh-CN" b="1" dirty="0"/>
              <a:t>precedence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1"/>
            <a:r>
              <a:rPr lang="en-US" altLang="zh-CN" dirty="0"/>
              <a:t>You </a:t>
            </a:r>
            <a:r>
              <a:rPr lang="en-US" altLang="zh-CN" b="1" dirty="0"/>
              <a:t>can’t</a:t>
            </a:r>
            <a:r>
              <a:rPr lang="en-US" altLang="zh-CN" dirty="0"/>
              <a:t> </a:t>
            </a:r>
            <a:r>
              <a:rPr lang="en-US" altLang="zh-CN" b="1" dirty="0"/>
              <a:t>create</a:t>
            </a:r>
            <a:r>
              <a:rPr lang="en-US" altLang="zh-CN" dirty="0"/>
              <a:t>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r>
              <a:rPr lang="en-US" altLang="zh-CN" b="1" dirty="0"/>
              <a:t>operator</a:t>
            </a:r>
            <a:r>
              <a:rPr lang="en-US" altLang="zh-CN" dirty="0"/>
              <a:t> symbols </a:t>
            </a:r>
            <a:endParaRPr lang="en-US" altLang="zh-CN" dirty="0" smtClean="0"/>
          </a:p>
          <a:p>
            <a:pPr lvl="1"/>
            <a:r>
              <a:rPr lang="en-US" altLang="zh-CN" dirty="0"/>
              <a:t>You </a:t>
            </a:r>
            <a:r>
              <a:rPr lang="en-US" altLang="zh-CN" b="1" dirty="0"/>
              <a:t>cannot</a:t>
            </a:r>
            <a:r>
              <a:rPr lang="en-US" altLang="zh-CN" dirty="0"/>
              <a:t> </a:t>
            </a:r>
            <a:r>
              <a:rPr lang="en-US" altLang="zh-CN" b="1" dirty="0"/>
              <a:t>overload</a:t>
            </a:r>
            <a:r>
              <a:rPr lang="en-US" altLang="zh-CN" dirty="0"/>
              <a:t> the </a:t>
            </a:r>
            <a:r>
              <a:rPr lang="en-US" altLang="zh-CN" b="1" dirty="0"/>
              <a:t>following</a:t>
            </a:r>
            <a:r>
              <a:rPr lang="en-US" altLang="zh-CN" dirty="0"/>
              <a:t> </a:t>
            </a:r>
            <a:r>
              <a:rPr lang="en-US" altLang="zh-CN" b="1" dirty="0"/>
              <a:t>operators</a:t>
            </a:r>
            <a:r>
              <a:rPr lang="en-US" altLang="zh-CN" dirty="0"/>
              <a:t> </a:t>
            </a:r>
            <a:r>
              <a:rPr lang="en-US" altLang="zh-CN" dirty="0" smtClean="0"/>
              <a:t>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--Operator overloading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396" y="4520540"/>
            <a:ext cx="3621558" cy="23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</a:t>
            </a:r>
            <a:r>
              <a:rPr lang="en-US" altLang="zh-CN" dirty="0" smtClean="0"/>
              <a:t>ser-defined Operator Overloading </a:t>
            </a:r>
            <a:r>
              <a:rPr lang="en-US" altLang="zh-CN" b="1" dirty="0" smtClean="0"/>
              <a:t>Restrictions</a:t>
            </a:r>
          </a:p>
          <a:p>
            <a:pPr lvl="1"/>
            <a:r>
              <a:rPr lang="en-US" altLang="zh-CN" dirty="0"/>
              <a:t>Most of the operators in </a:t>
            </a:r>
            <a:r>
              <a:rPr lang="en-US" altLang="zh-CN" b="1" dirty="0"/>
              <a:t>Table 11.1 </a:t>
            </a:r>
            <a:r>
              <a:rPr lang="en-US" altLang="zh-CN" dirty="0"/>
              <a:t>can be </a:t>
            </a:r>
            <a:r>
              <a:rPr lang="en-US" altLang="zh-CN" b="1" dirty="0"/>
              <a:t>overloaded</a:t>
            </a:r>
            <a:r>
              <a:rPr lang="en-US" altLang="zh-CN" dirty="0"/>
              <a:t> by using </a:t>
            </a:r>
            <a:r>
              <a:rPr lang="en-US" altLang="zh-CN" b="1" dirty="0"/>
              <a:t>either</a:t>
            </a:r>
            <a:r>
              <a:rPr lang="en-US" altLang="zh-CN" dirty="0"/>
              <a:t> </a:t>
            </a:r>
            <a:r>
              <a:rPr lang="en-US" altLang="zh-CN" b="1" dirty="0"/>
              <a:t>member</a:t>
            </a:r>
            <a:r>
              <a:rPr lang="en-US" altLang="zh-CN" dirty="0"/>
              <a:t> or</a:t>
            </a:r>
            <a:br>
              <a:rPr lang="en-US" altLang="zh-CN" dirty="0"/>
            </a:br>
            <a:r>
              <a:rPr lang="en-US" altLang="zh-CN" b="1" dirty="0"/>
              <a:t>nonmember</a:t>
            </a:r>
            <a:r>
              <a:rPr lang="en-US" altLang="zh-CN" dirty="0"/>
              <a:t> functions. However, you can use </a:t>
            </a:r>
            <a:r>
              <a:rPr lang="en-US" altLang="zh-CN" b="1" i="1" dirty="0"/>
              <a:t>only</a:t>
            </a:r>
            <a:r>
              <a:rPr lang="en-US" altLang="zh-CN" i="1" dirty="0"/>
              <a:t> </a:t>
            </a:r>
            <a:r>
              <a:rPr lang="en-US" altLang="zh-CN" b="1" dirty="0"/>
              <a:t>member</a:t>
            </a:r>
            <a:r>
              <a:rPr lang="en-US" altLang="zh-CN" dirty="0"/>
              <a:t> </a:t>
            </a:r>
            <a:r>
              <a:rPr lang="en-US" altLang="zh-CN" b="1" dirty="0"/>
              <a:t>functions</a:t>
            </a:r>
            <a:r>
              <a:rPr lang="en-US" altLang="zh-CN" dirty="0"/>
              <a:t> to </a:t>
            </a:r>
            <a:r>
              <a:rPr lang="en-US" altLang="zh-CN" dirty="0" smtClean="0"/>
              <a:t>overload the </a:t>
            </a:r>
            <a:r>
              <a:rPr lang="en-US" altLang="zh-CN" dirty="0"/>
              <a:t>following operators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--Operator overloading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13" y="3588585"/>
            <a:ext cx="6477333" cy="20765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63" y="3588585"/>
            <a:ext cx="4496031" cy="1651085"/>
          </a:xfrm>
          <a:prstGeom prst="rect">
            <a:avLst/>
          </a:prstGeom>
        </p:spPr>
      </p:pic>
      <p:cxnSp>
        <p:nvCxnSpPr>
          <p:cNvPr id="7" name="曲线连接符 6"/>
          <p:cNvCxnSpPr/>
          <p:nvPr/>
        </p:nvCxnSpPr>
        <p:spPr>
          <a:xfrm rot="16200000" flipH="1">
            <a:off x="8876756" y="3111028"/>
            <a:ext cx="543633" cy="4114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662672" y="5134948"/>
            <a:ext cx="366995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these operator can only use member function to overload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97" y="5781279"/>
            <a:ext cx="4680191" cy="10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--Friends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 controls access to the private portions of a class </a:t>
            </a:r>
            <a:r>
              <a:rPr lang="en-US" altLang="zh-CN" dirty="0" smtClean="0"/>
              <a:t>object.</a:t>
            </a:r>
            <a:r>
              <a:rPr lang="en-US" altLang="zh-CN" dirty="0"/>
              <a:t> </a:t>
            </a:r>
            <a:r>
              <a:rPr lang="en-US" altLang="zh-CN" dirty="0" smtClean="0"/>
              <a:t>But </a:t>
            </a:r>
            <a:r>
              <a:rPr lang="en-US" altLang="zh-CN" dirty="0"/>
              <a:t>sometimes this restriction is too rigid to </a:t>
            </a:r>
            <a:r>
              <a:rPr lang="en-US" altLang="zh-CN" dirty="0" smtClean="0"/>
              <a:t>fit particular </a:t>
            </a:r>
            <a:r>
              <a:rPr lang="en-US" altLang="zh-CN" dirty="0"/>
              <a:t>programming problems. In such cases, C++ provides another form of access: </a:t>
            </a:r>
            <a:r>
              <a:rPr lang="en-US" altLang="zh-CN" b="1" dirty="0" smtClean="0"/>
              <a:t>the </a:t>
            </a:r>
            <a:r>
              <a:rPr lang="en-US" altLang="zh-CN" b="1" i="1" dirty="0" smtClean="0"/>
              <a:t>friend</a:t>
            </a:r>
            <a:r>
              <a:rPr lang="en-US" altLang="zh-CN" dirty="0"/>
              <a:t>. Friends come in three varieties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Friend functions</a:t>
            </a:r>
            <a:endParaRPr lang="en-US" altLang="zh-CN" dirty="0"/>
          </a:p>
          <a:p>
            <a:pPr lvl="1"/>
            <a:r>
              <a:rPr lang="en-US" altLang="zh-CN" dirty="0" smtClean="0"/>
              <a:t>Friend classes (we will discuss later)</a:t>
            </a:r>
            <a:endParaRPr lang="en-US" altLang="zh-CN" dirty="0"/>
          </a:p>
          <a:p>
            <a:pPr lvl="1"/>
            <a:r>
              <a:rPr lang="en-US" altLang="zh-CN" dirty="0" smtClean="0"/>
              <a:t>Friend </a:t>
            </a:r>
            <a:r>
              <a:rPr lang="en-US" altLang="zh-CN" dirty="0"/>
              <a:t>member functions (we will discuss later)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3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</a:t>
            </a:r>
            <a:r>
              <a:rPr lang="en-US" altLang="zh-CN" dirty="0" smtClean="0"/>
              <a:t>Friends</a:t>
            </a:r>
            <a:br>
              <a:rPr lang="en-US" altLang="zh-CN" dirty="0" smtClean="0"/>
            </a:br>
            <a:r>
              <a:rPr lang="en-US" altLang="zh-CN" dirty="0" smtClean="0"/>
              <a:t>----Friends functions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 smtClean="0"/>
              <a:t>Why</a:t>
            </a:r>
            <a:r>
              <a:rPr lang="en-US" altLang="zh-CN" dirty="0" smtClean="0"/>
              <a:t> we need </a:t>
            </a:r>
            <a:r>
              <a:rPr lang="en-US" altLang="zh-CN" b="1" dirty="0" smtClean="0"/>
              <a:t>friends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functions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/>
              <a:t>A = 2.75 * B; // </a:t>
            </a:r>
            <a:r>
              <a:rPr lang="en-US" altLang="zh-CN" dirty="0" smtClean="0"/>
              <a:t>this will fail because 2.75 is not a object.(left operand to invoke)</a:t>
            </a:r>
          </a:p>
          <a:p>
            <a:pPr lvl="1"/>
            <a:r>
              <a:rPr lang="en-US" altLang="zh-CN" dirty="0" smtClean="0"/>
              <a:t>So, we need a </a:t>
            </a:r>
            <a:r>
              <a:rPr lang="en-US" altLang="zh-CN" dirty="0" err="1" smtClean="0"/>
              <a:t>nomember</a:t>
            </a:r>
            <a:r>
              <a:rPr lang="en-US" altLang="zh-CN" dirty="0" smtClean="0"/>
              <a:t> function: </a:t>
            </a:r>
            <a:r>
              <a:rPr lang="en-US" altLang="zh-CN" dirty="0"/>
              <a:t>Time operator*(double m, </a:t>
            </a:r>
            <a:r>
              <a:rPr lang="en-US" altLang="zh-CN" dirty="0" err="1"/>
              <a:t>const</a:t>
            </a:r>
            <a:r>
              <a:rPr lang="en-US" altLang="zh-CN" dirty="0"/>
              <a:t> Time &amp; t</a:t>
            </a:r>
            <a:r>
              <a:rPr lang="en-US" altLang="zh-CN" dirty="0" smtClean="0"/>
              <a:t>);</a:t>
            </a:r>
          </a:p>
          <a:p>
            <a:pPr lvl="1"/>
            <a:r>
              <a:rPr lang="en-US" altLang="zh-CN" dirty="0" smtClean="0"/>
              <a:t>But </a:t>
            </a:r>
            <a:r>
              <a:rPr lang="en-US" altLang="zh-CN" dirty="0" err="1" smtClean="0"/>
              <a:t>nomember</a:t>
            </a:r>
            <a:r>
              <a:rPr lang="en-US" altLang="zh-CN" dirty="0" smtClean="0"/>
              <a:t>  function have no access to private members. So we need friends.</a:t>
            </a:r>
          </a:p>
          <a:p>
            <a:r>
              <a:rPr lang="en-US" altLang="zh-CN" dirty="0" smtClean="0"/>
              <a:t> </a:t>
            </a:r>
            <a:r>
              <a:rPr lang="en-US" altLang="zh-CN" b="1" dirty="0"/>
              <a:t>Creating</a:t>
            </a:r>
            <a:r>
              <a:rPr lang="en-US" altLang="zh-CN" dirty="0"/>
              <a:t> Friends 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step1</a:t>
            </a:r>
            <a:r>
              <a:rPr lang="en-US" altLang="zh-CN" dirty="0" smtClean="0"/>
              <a:t>: </a:t>
            </a:r>
            <a:r>
              <a:rPr lang="en-US" altLang="zh-CN" b="1" dirty="0" smtClean="0"/>
              <a:t>place</a:t>
            </a:r>
            <a:r>
              <a:rPr lang="en-US" altLang="zh-CN" dirty="0" smtClean="0"/>
              <a:t> </a:t>
            </a:r>
            <a:r>
              <a:rPr lang="en-US" altLang="zh-CN" dirty="0"/>
              <a:t>a </a:t>
            </a:r>
            <a:r>
              <a:rPr lang="en-US" altLang="zh-CN" b="1" dirty="0"/>
              <a:t>prototype</a:t>
            </a:r>
            <a:r>
              <a:rPr lang="en-US" altLang="zh-CN" dirty="0"/>
              <a:t> </a:t>
            </a:r>
            <a:r>
              <a:rPr lang="en-US" altLang="zh-CN" b="1" dirty="0"/>
              <a:t>in</a:t>
            </a:r>
            <a:r>
              <a:rPr lang="en-US" altLang="zh-CN" dirty="0"/>
              <a:t> the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b="1" dirty="0"/>
              <a:t>declaration</a:t>
            </a:r>
            <a:r>
              <a:rPr lang="en-US" altLang="zh-CN" dirty="0"/>
              <a:t> and prefix the declaration with the keyword </a:t>
            </a:r>
            <a:r>
              <a:rPr lang="en-US" altLang="zh-CN" dirty="0" smtClean="0"/>
              <a:t>friend:</a:t>
            </a:r>
          </a:p>
          <a:p>
            <a:pPr lvl="2"/>
            <a:r>
              <a:rPr lang="en-US" altLang="zh-CN" dirty="0"/>
              <a:t>Although the operator*() function is declared in the class declaration, it is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/>
              <a:t>a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/>
              <a:t>member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. So it isn’t invoked by using the membership </a:t>
            </a:r>
            <a:r>
              <a:rPr lang="en-US" altLang="zh-CN" dirty="0" smtClean="0"/>
              <a:t>operator.</a:t>
            </a:r>
            <a:endParaRPr lang="en-US" altLang="zh-CN" dirty="0"/>
          </a:p>
          <a:p>
            <a:pPr lvl="2"/>
            <a:r>
              <a:rPr lang="en-US" altLang="zh-CN" dirty="0" smtClean="0"/>
              <a:t>Although </a:t>
            </a:r>
            <a:r>
              <a:rPr lang="en-US" altLang="zh-CN" dirty="0"/>
              <a:t>the operator*() function is not a member function, it has the </a:t>
            </a:r>
            <a:r>
              <a:rPr lang="en-US" altLang="zh-CN" b="1" dirty="0"/>
              <a:t>same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/>
              <a:t>access</a:t>
            </a:r>
            <a:r>
              <a:rPr lang="en-US" altLang="zh-CN" dirty="0"/>
              <a:t> </a:t>
            </a:r>
            <a:r>
              <a:rPr lang="en-US" altLang="zh-CN" b="1" dirty="0"/>
              <a:t>rights</a:t>
            </a:r>
            <a:r>
              <a:rPr lang="en-US" altLang="zh-CN" dirty="0"/>
              <a:t> as a </a:t>
            </a:r>
            <a:r>
              <a:rPr lang="en-US" altLang="zh-CN" b="1" dirty="0"/>
              <a:t>member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step2</a:t>
            </a:r>
            <a:r>
              <a:rPr lang="en-US" altLang="zh-CN" dirty="0" smtClean="0"/>
              <a:t>: </a:t>
            </a:r>
            <a:r>
              <a:rPr lang="en-US" altLang="zh-CN" b="1" dirty="0"/>
              <a:t>write</a:t>
            </a:r>
            <a:r>
              <a:rPr lang="en-US" altLang="zh-CN" dirty="0"/>
              <a:t> the </a:t>
            </a:r>
            <a:r>
              <a:rPr lang="en-US" altLang="zh-CN" b="1" dirty="0"/>
              <a:t>function</a:t>
            </a:r>
            <a:r>
              <a:rPr lang="en-US" altLang="zh-CN" dirty="0"/>
              <a:t> </a:t>
            </a:r>
            <a:r>
              <a:rPr lang="en-US" altLang="zh-CN" b="1" dirty="0"/>
              <a:t>definition</a:t>
            </a:r>
            <a:r>
              <a:rPr lang="en-US" altLang="zh-CN" dirty="0"/>
              <a:t>. Because it is not a member function, you don’t use the Time:: qualifier</a:t>
            </a:r>
            <a:r>
              <a:rPr lang="en-US" altLang="zh-CN" dirty="0" smtClean="0"/>
              <a:t>. Also </a:t>
            </a:r>
            <a:r>
              <a:rPr lang="en-US" altLang="zh-CN" dirty="0"/>
              <a:t>you don’t use the friend keyword in </a:t>
            </a:r>
            <a:r>
              <a:rPr lang="en-US" altLang="zh-CN" dirty="0" smtClean="0"/>
              <a:t>the definition. The </a:t>
            </a:r>
            <a:r>
              <a:rPr lang="en-US" altLang="zh-CN" dirty="0"/>
              <a:t>definition should look like this: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22" y="3976691"/>
            <a:ext cx="6058211" cy="266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1" y="5799784"/>
            <a:ext cx="5778797" cy="10033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58" y="4254660"/>
            <a:ext cx="2171812" cy="86999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0305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Overloading</a:t>
            </a:r>
            <a:r>
              <a:rPr lang="en-US" altLang="zh-CN" dirty="0"/>
              <a:t> the &lt;&lt;</a:t>
            </a:r>
            <a:r>
              <a:rPr lang="en-US" altLang="zh-CN" b="1" dirty="0"/>
              <a:t> </a:t>
            </a:r>
            <a:r>
              <a:rPr lang="en-US" altLang="zh-CN" dirty="0"/>
              <a:t>Operator </a:t>
            </a:r>
            <a:endParaRPr lang="en-US" altLang="zh-CN" dirty="0" smtClean="0"/>
          </a:p>
          <a:p>
            <a:pPr lvl="1"/>
            <a:r>
              <a:rPr lang="en-US" altLang="zh-CN" dirty="0"/>
              <a:t>H</a:t>
            </a:r>
            <a:r>
              <a:rPr lang="en-US" altLang="zh-CN" dirty="0" smtClean="0"/>
              <a:t>ow to realize:  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 </a:t>
            </a:r>
            <a:r>
              <a:rPr lang="en-US" altLang="zh-CN" dirty="0"/>
              <a:t>&lt;&lt; trip</a:t>
            </a:r>
            <a:r>
              <a:rPr lang="en-US" altLang="zh-CN" dirty="0" smtClean="0"/>
              <a:t>; //trip is a user-defined class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--Friends</a:t>
            </a:r>
            <a:br>
              <a:rPr lang="en-US" altLang="zh-CN" dirty="0"/>
            </a:br>
            <a:r>
              <a:rPr lang="en-US" altLang="zh-CN" dirty="0"/>
              <a:t>----Friends functions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96085" y="3412694"/>
            <a:ext cx="2295144" cy="1911096"/>
            <a:chOff x="960120" y="3163824"/>
            <a:chExt cx="2295144" cy="1911096"/>
          </a:xfrm>
        </p:grpSpPr>
        <p:sp>
          <p:nvSpPr>
            <p:cNvPr id="4" name="圆角矩形 3"/>
            <p:cNvSpPr/>
            <p:nvPr/>
          </p:nvSpPr>
          <p:spPr>
            <a:xfrm>
              <a:off x="960120" y="3163824"/>
              <a:ext cx="2295144" cy="191109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70432" y="3258312"/>
              <a:ext cx="18745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W</a:t>
              </a:r>
              <a:r>
                <a:rPr lang="en-US" altLang="zh-CN" sz="1200" b="1" dirty="0" smtClean="0"/>
                <a:t>ay1</a:t>
              </a:r>
              <a:r>
                <a:rPr lang="en-US" altLang="zh-CN" sz="1200" dirty="0" smtClean="0"/>
                <a:t>: </a:t>
              </a:r>
              <a:r>
                <a:rPr lang="en-US" altLang="zh-CN" sz="1200" b="1" dirty="0" smtClean="0"/>
                <a:t>make the </a:t>
              </a:r>
              <a:r>
                <a:rPr lang="en-US" altLang="zh-CN" sz="1200" b="1" dirty="0" err="1" smtClean="0"/>
                <a:t>cout</a:t>
              </a:r>
              <a:r>
                <a:rPr lang="en-US" altLang="zh-CN" sz="1200" b="1" dirty="0" smtClean="0"/>
                <a:t> recognize trip</a:t>
              </a:r>
              <a:r>
                <a:rPr lang="en-US" altLang="zh-CN" sz="1200" dirty="0" smtClean="0"/>
                <a:t>.</a:t>
              </a:r>
            </a:p>
            <a:p>
              <a:r>
                <a:rPr lang="en-US" altLang="zh-CN" sz="1200" dirty="0" smtClean="0"/>
                <a:t>This need modify the </a:t>
              </a:r>
              <a:r>
                <a:rPr lang="en-US" altLang="zh-CN" sz="1200" dirty="0" err="1" smtClean="0"/>
                <a:t>ostream</a:t>
              </a:r>
              <a:r>
                <a:rPr lang="en-US" altLang="zh-CN" sz="1200" dirty="0" smtClean="0"/>
                <a:t> interface,</a:t>
              </a:r>
            </a:p>
            <a:p>
              <a:r>
                <a:rPr lang="en-US" altLang="zh-CN" sz="1200" dirty="0" smtClean="0"/>
                <a:t>add a new operator function for &lt;&lt;. This is</a:t>
              </a:r>
            </a:p>
            <a:p>
              <a:r>
                <a:rPr lang="en-US" altLang="zh-CN" sz="1200" b="1" dirty="0" smtClean="0"/>
                <a:t>NOT a good way </a:t>
              </a:r>
              <a:r>
                <a:rPr lang="en-US" altLang="zh-CN" sz="1200" dirty="0" smtClean="0"/>
                <a:t>for it modify the </a:t>
              </a:r>
              <a:r>
                <a:rPr lang="en-US" altLang="zh-CN" sz="1200" dirty="0" err="1" smtClean="0"/>
                <a:t>stantdard</a:t>
              </a:r>
              <a:r>
                <a:rPr lang="en-US" altLang="zh-CN" sz="1200" dirty="0" smtClean="0"/>
                <a:t> </a:t>
              </a:r>
            </a:p>
            <a:p>
              <a:r>
                <a:rPr lang="en-US" altLang="zh-CN" sz="1200" dirty="0" smtClean="0"/>
                <a:t>file.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53220" y="3412694"/>
            <a:ext cx="4826572" cy="2852928"/>
            <a:chOff x="3465576" y="3163824"/>
            <a:chExt cx="4826572" cy="2852928"/>
          </a:xfrm>
        </p:grpSpPr>
        <p:sp>
          <p:nvSpPr>
            <p:cNvPr id="6" name="圆角矩形 5"/>
            <p:cNvSpPr/>
            <p:nvPr/>
          </p:nvSpPr>
          <p:spPr>
            <a:xfrm>
              <a:off x="3465576" y="3163824"/>
              <a:ext cx="4826572" cy="285292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75888" y="3258312"/>
              <a:ext cx="3125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Way2: add a friend operator function. </a:t>
              </a:r>
              <a:endParaRPr lang="en-US" altLang="zh-CN" sz="1200" dirty="0" smtClean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9338" y="3719978"/>
              <a:ext cx="4593938" cy="858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9338" y="4612423"/>
              <a:ext cx="1574881" cy="628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9338" y="5429143"/>
              <a:ext cx="4593938" cy="32769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675888" y="5185291"/>
              <a:ext cx="1874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But: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569215" y="3412694"/>
            <a:ext cx="4567921" cy="2852928"/>
            <a:chOff x="7624079" y="3412694"/>
            <a:chExt cx="4567921" cy="2852928"/>
          </a:xfrm>
        </p:grpSpPr>
        <p:sp>
          <p:nvSpPr>
            <p:cNvPr id="15" name="圆角矩形 14"/>
            <p:cNvSpPr/>
            <p:nvPr/>
          </p:nvSpPr>
          <p:spPr>
            <a:xfrm>
              <a:off x="7624079" y="3412694"/>
              <a:ext cx="4567921" cy="285292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1427" y="3868757"/>
              <a:ext cx="3831765" cy="874643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7865474" y="3507182"/>
              <a:ext cx="36391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/>
                <a:t>way3</a:t>
              </a:r>
              <a:r>
                <a:rPr lang="en-US" altLang="zh-CN" sz="1400" dirty="0" smtClean="0"/>
                <a:t>:another type of operator function</a:t>
              </a:r>
              <a:endParaRPr lang="zh-CN" altLang="en-US" sz="1400" dirty="0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91427" y="4988523"/>
              <a:ext cx="4101666" cy="1035121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7865474" y="4707404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/>
                <a:t>So, it’s OK: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912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3191256" y="5376672"/>
            <a:ext cx="6675120" cy="1481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</a:t>
            </a:r>
            <a:r>
              <a:rPr lang="en-US" altLang="zh-CN" dirty="0"/>
              <a:t>Automatic Conversions and Type Casts for</a:t>
            </a:r>
            <a:br>
              <a:rPr lang="en-US" altLang="zh-CN" dirty="0"/>
            </a:br>
            <a:r>
              <a:rPr lang="en-US" altLang="zh-CN" dirty="0"/>
              <a:t>Classes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34313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 C++, any </a:t>
            </a:r>
            <a:r>
              <a:rPr lang="en-US" altLang="zh-CN" b="1" dirty="0"/>
              <a:t>constructor</a:t>
            </a:r>
            <a:r>
              <a:rPr lang="en-US" altLang="zh-CN" dirty="0"/>
              <a:t> that takes a single argument </a:t>
            </a:r>
            <a:r>
              <a:rPr lang="en-US" altLang="zh-CN" b="1" dirty="0"/>
              <a:t>acts</a:t>
            </a:r>
            <a:r>
              <a:rPr lang="en-US" altLang="zh-CN" dirty="0"/>
              <a:t> </a:t>
            </a:r>
            <a:r>
              <a:rPr lang="en-US" altLang="zh-CN" b="1" dirty="0"/>
              <a:t>as</a:t>
            </a:r>
            <a:r>
              <a:rPr lang="en-US" altLang="zh-CN" dirty="0"/>
              <a:t> a </a:t>
            </a:r>
            <a:r>
              <a:rPr lang="en-US" altLang="zh-CN" b="1" dirty="0"/>
              <a:t>blueprint</a:t>
            </a:r>
            <a:r>
              <a:rPr lang="en-US" altLang="zh-CN" dirty="0"/>
              <a:t> for </a:t>
            </a:r>
            <a:r>
              <a:rPr lang="en-US" altLang="zh-CN" b="1" dirty="0"/>
              <a:t>converting</a:t>
            </a:r>
            <a:r>
              <a:rPr lang="en-US" altLang="zh-CN" dirty="0"/>
              <a:t> a </a:t>
            </a:r>
            <a:r>
              <a:rPr lang="en-US" altLang="zh-CN" b="1" dirty="0"/>
              <a:t>value</a:t>
            </a:r>
            <a:r>
              <a:rPr lang="en-US" altLang="zh-CN" dirty="0"/>
              <a:t> of that argument type </a:t>
            </a:r>
            <a:r>
              <a:rPr lang="en-US" altLang="zh-CN" b="1" dirty="0"/>
              <a:t>to the class </a:t>
            </a:r>
            <a:r>
              <a:rPr lang="en-US" altLang="zh-CN" b="1" dirty="0" smtClean="0"/>
              <a:t>type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err="1"/>
              <a:t>Stonewt</a:t>
            </a:r>
            <a:r>
              <a:rPr lang="en-US" altLang="zh-CN" dirty="0"/>
              <a:t> </a:t>
            </a:r>
            <a:r>
              <a:rPr lang="en-US" altLang="zh-CN" dirty="0" err="1"/>
              <a:t>myCat</a:t>
            </a:r>
            <a:r>
              <a:rPr lang="en-US" altLang="zh-CN" dirty="0"/>
              <a:t>; // create a </a:t>
            </a:r>
            <a:r>
              <a:rPr lang="en-US" altLang="zh-CN" dirty="0" err="1"/>
              <a:t>Stonewt</a:t>
            </a:r>
            <a:r>
              <a:rPr lang="en-US" altLang="zh-CN" dirty="0"/>
              <a:t> object</a:t>
            </a:r>
            <a:br>
              <a:rPr lang="en-US" altLang="zh-CN" dirty="0"/>
            </a:br>
            <a:r>
              <a:rPr lang="en-US" altLang="zh-CN" dirty="0" err="1"/>
              <a:t>myCat</a:t>
            </a:r>
            <a:r>
              <a:rPr lang="en-US" altLang="zh-CN" dirty="0"/>
              <a:t> = 19.6; // use </a:t>
            </a:r>
            <a:r>
              <a:rPr lang="en-US" altLang="zh-CN" dirty="0" err="1"/>
              <a:t>Stonewt</a:t>
            </a:r>
            <a:r>
              <a:rPr lang="en-US" altLang="zh-CN" dirty="0"/>
              <a:t>(double) to convert 19.6 to </a:t>
            </a:r>
            <a:r>
              <a:rPr lang="en-US" altLang="zh-CN" dirty="0" err="1"/>
              <a:t>Stonewt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/>
              <a:t>This process is termed an </a:t>
            </a:r>
            <a:r>
              <a:rPr lang="en-US" altLang="zh-CN" b="1" i="1" dirty="0" smtClean="0"/>
              <a:t>implicit conversion</a:t>
            </a:r>
            <a:r>
              <a:rPr lang="en-US" altLang="zh-CN" i="1" dirty="0" smtClean="0"/>
              <a:t> </a:t>
            </a:r>
            <a:r>
              <a:rPr lang="en-US" altLang="zh-CN" dirty="0"/>
              <a:t>because it happens </a:t>
            </a:r>
            <a:r>
              <a:rPr lang="en-US" altLang="zh-CN" b="1" dirty="0"/>
              <a:t>automatically</a:t>
            </a:r>
            <a:r>
              <a:rPr lang="en-US" altLang="zh-CN" dirty="0"/>
              <a:t>, without the need of an explicit type cast. </a:t>
            </a:r>
            <a:endParaRPr lang="en-US" altLang="zh-CN" dirty="0" smtClean="0"/>
          </a:p>
          <a:p>
            <a:pPr lvl="1"/>
            <a:r>
              <a:rPr lang="en-US" altLang="zh-CN" b="1" dirty="0"/>
              <a:t>Only</a:t>
            </a:r>
            <a:r>
              <a:rPr lang="en-US" altLang="zh-CN" dirty="0"/>
              <a:t> a </a:t>
            </a:r>
            <a:r>
              <a:rPr lang="en-US" altLang="zh-CN" b="1" dirty="0"/>
              <a:t>constructor</a:t>
            </a:r>
            <a:r>
              <a:rPr lang="en-US" altLang="zh-CN" dirty="0"/>
              <a:t> that can be used with just </a:t>
            </a:r>
            <a:r>
              <a:rPr lang="en-US" altLang="zh-CN" b="1" dirty="0"/>
              <a:t>one</a:t>
            </a:r>
            <a:r>
              <a:rPr lang="en-US" altLang="zh-CN" dirty="0"/>
              <a:t> </a:t>
            </a:r>
            <a:r>
              <a:rPr lang="en-US" altLang="zh-CN" b="1" dirty="0"/>
              <a:t>argument</a:t>
            </a:r>
            <a:r>
              <a:rPr lang="en-US" altLang="zh-CN" dirty="0"/>
              <a:t> </a:t>
            </a:r>
            <a:r>
              <a:rPr lang="en-US" altLang="zh-CN" b="1" dirty="0"/>
              <a:t>works</a:t>
            </a:r>
            <a:r>
              <a:rPr lang="en-US" altLang="zh-CN" dirty="0"/>
              <a:t> </a:t>
            </a:r>
            <a:r>
              <a:rPr lang="en-US" altLang="zh-CN" b="1" dirty="0"/>
              <a:t>as</a:t>
            </a:r>
            <a:r>
              <a:rPr lang="en-US" altLang="zh-CN" dirty="0"/>
              <a:t> a </a:t>
            </a:r>
            <a:r>
              <a:rPr lang="en-US" altLang="zh-CN" b="1" dirty="0" smtClean="0"/>
              <a:t>conversion</a:t>
            </a:r>
            <a:r>
              <a:rPr lang="en-US" altLang="zh-CN" dirty="0" smtClean="0"/>
              <a:t> </a:t>
            </a:r>
            <a:r>
              <a:rPr lang="en-US" altLang="zh-CN" b="1" dirty="0"/>
              <a:t>function</a:t>
            </a:r>
            <a:r>
              <a:rPr lang="en-US" altLang="zh-CN" dirty="0" smtClean="0"/>
              <a:t>. The </a:t>
            </a:r>
            <a:r>
              <a:rPr lang="en-US" altLang="zh-CN" dirty="0"/>
              <a:t>following constructor has two arguments, so it cannot be used to convert types:</a:t>
            </a:r>
            <a:br>
              <a:rPr lang="en-US" altLang="zh-CN" dirty="0"/>
            </a:br>
            <a:r>
              <a:rPr lang="en-US" altLang="zh-CN" dirty="0" err="1"/>
              <a:t>Stonewt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stn</a:t>
            </a:r>
            <a:r>
              <a:rPr lang="en-US" altLang="zh-CN" dirty="0"/>
              <a:t>, double lbs); // not a conversion function </a:t>
            </a:r>
            <a:endParaRPr lang="en-US" altLang="zh-CN" dirty="0" smtClean="0"/>
          </a:p>
          <a:p>
            <a:pPr lvl="1"/>
            <a:r>
              <a:rPr lang="en-US" altLang="zh-CN" dirty="0"/>
              <a:t>C++ added a new </a:t>
            </a:r>
            <a:r>
              <a:rPr lang="en-US" altLang="zh-CN" b="1" dirty="0"/>
              <a:t>keyword</a:t>
            </a:r>
            <a:r>
              <a:rPr lang="en-US" altLang="zh-CN" dirty="0"/>
              <a:t>, </a:t>
            </a:r>
            <a:r>
              <a:rPr lang="en-US" altLang="zh-CN" b="1" dirty="0"/>
              <a:t>explicit</a:t>
            </a:r>
            <a:r>
              <a:rPr lang="en-US" altLang="zh-CN" dirty="0"/>
              <a:t>, to </a:t>
            </a:r>
            <a:r>
              <a:rPr lang="en-US" altLang="zh-CN" b="1" dirty="0"/>
              <a:t>turn</a:t>
            </a:r>
            <a:r>
              <a:rPr lang="en-US" altLang="zh-CN" dirty="0"/>
              <a:t> </a:t>
            </a:r>
            <a:r>
              <a:rPr lang="en-US" altLang="zh-CN" b="1" dirty="0"/>
              <a:t>off</a:t>
            </a:r>
            <a:r>
              <a:rPr lang="en-US" altLang="zh-CN" dirty="0"/>
              <a:t> the </a:t>
            </a:r>
            <a:r>
              <a:rPr lang="en-US" altLang="zh-CN" b="1" dirty="0"/>
              <a:t>automatic</a:t>
            </a:r>
            <a:r>
              <a:rPr lang="en-US" altLang="zh-CN" dirty="0"/>
              <a:t> </a:t>
            </a:r>
            <a:r>
              <a:rPr lang="en-US" altLang="zh-CN" b="1" dirty="0" smtClean="0"/>
              <a:t>aspect of the constructor</a:t>
            </a:r>
            <a:r>
              <a:rPr lang="en-US" altLang="zh-CN" dirty="0" smtClean="0"/>
              <a:t>. But you can do </a:t>
            </a:r>
            <a:r>
              <a:rPr lang="en-US" altLang="zh-CN" dirty="0"/>
              <a:t>explicit </a:t>
            </a:r>
            <a:r>
              <a:rPr lang="en-US" altLang="zh-CN" dirty="0" smtClean="0"/>
              <a:t>conversions.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77" y="5476739"/>
            <a:ext cx="5289822" cy="3302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77" y="5806956"/>
            <a:ext cx="6191568" cy="9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</a:t>
            </a:r>
            <a:r>
              <a:rPr lang="en-US" altLang="zh-CN" dirty="0"/>
              <a:t>Automatic Conversions and Type Casts for</a:t>
            </a:r>
            <a:br>
              <a:rPr lang="en-US" altLang="zh-CN" dirty="0"/>
            </a:br>
            <a:r>
              <a:rPr lang="en-US" altLang="zh-CN" dirty="0"/>
              <a:t>Classes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5922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/>
              <a:t>Conversion</a:t>
            </a:r>
            <a:r>
              <a:rPr lang="en-US" altLang="zh-CN" dirty="0"/>
              <a:t> </a:t>
            </a:r>
            <a:r>
              <a:rPr lang="en-US" altLang="zh-CN" b="1" dirty="0" smtClean="0"/>
              <a:t>Functions</a:t>
            </a:r>
          </a:p>
          <a:p>
            <a:pPr lvl="1"/>
            <a:r>
              <a:rPr lang="en-US" altLang="zh-CN" dirty="0" smtClean="0"/>
              <a:t>can you do this?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/>
              <a:t>To do the reverse, you have to use </a:t>
            </a:r>
            <a:r>
              <a:rPr lang="en-US" altLang="zh-CN" dirty="0" smtClean="0"/>
              <a:t>a special </a:t>
            </a:r>
            <a:r>
              <a:rPr lang="en-US" altLang="zh-CN" dirty="0"/>
              <a:t>form of a C++ operator function called a </a:t>
            </a:r>
            <a:r>
              <a:rPr lang="en-US" altLang="zh-CN" b="1" i="1" dirty="0"/>
              <a:t>conversion </a:t>
            </a:r>
            <a:r>
              <a:rPr lang="en-US" altLang="zh-CN" b="1" i="1" dirty="0" smtClean="0"/>
              <a:t>function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b="1" dirty="0"/>
              <a:t>Conversion</a:t>
            </a:r>
            <a:r>
              <a:rPr lang="en-US" altLang="zh-CN" dirty="0"/>
              <a:t> </a:t>
            </a:r>
            <a:r>
              <a:rPr lang="en-US" altLang="zh-CN" b="1" dirty="0"/>
              <a:t>functions</a:t>
            </a:r>
            <a:r>
              <a:rPr lang="en-US" altLang="zh-CN" dirty="0"/>
              <a:t> </a:t>
            </a:r>
            <a:r>
              <a:rPr lang="en-US" altLang="zh-CN" b="1" dirty="0"/>
              <a:t>are</a:t>
            </a:r>
            <a:r>
              <a:rPr lang="en-US" altLang="zh-CN" dirty="0"/>
              <a:t> </a:t>
            </a:r>
            <a:r>
              <a:rPr lang="en-US" altLang="zh-CN" b="1" dirty="0"/>
              <a:t>user-defined</a:t>
            </a:r>
            <a:r>
              <a:rPr lang="en-US" altLang="zh-CN" dirty="0"/>
              <a:t> </a:t>
            </a:r>
            <a:r>
              <a:rPr lang="en-US" altLang="zh-CN" b="1" dirty="0"/>
              <a:t>type casts</a:t>
            </a:r>
            <a:r>
              <a:rPr lang="en-US" altLang="zh-CN" dirty="0"/>
              <a:t>, and you can use them the way </a:t>
            </a:r>
            <a:r>
              <a:rPr lang="en-US" altLang="zh-CN" dirty="0" smtClean="0"/>
              <a:t>you would </a:t>
            </a:r>
            <a:r>
              <a:rPr lang="en-US" altLang="zh-CN" dirty="0"/>
              <a:t>use a type cast. </a:t>
            </a:r>
            <a:endParaRPr lang="en-US" altLang="zh-CN" dirty="0" smtClean="0"/>
          </a:p>
          <a:p>
            <a:pPr lvl="1"/>
            <a:r>
              <a:rPr lang="en-US" altLang="zh-CN" dirty="0"/>
              <a:t>To convert to type </a:t>
            </a:r>
            <a:r>
              <a:rPr lang="en-US" altLang="zh-CN" dirty="0" err="1"/>
              <a:t>typeName</a:t>
            </a:r>
            <a:r>
              <a:rPr lang="en-US" altLang="zh-CN" dirty="0"/>
              <a:t>, you </a:t>
            </a:r>
            <a:r>
              <a:rPr lang="en-US" altLang="zh-CN" b="1" dirty="0"/>
              <a:t>use </a:t>
            </a:r>
            <a:r>
              <a:rPr lang="en-US" altLang="zh-CN" b="1" dirty="0" smtClean="0"/>
              <a:t>a conversion </a:t>
            </a:r>
            <a:r>
              <a:rPr lang="en-US" altLang="zh-CN" b="1" dirty="0"/>
              <a:t>function </a:t>
            </a:r>
            <a:r>
              <a:rPr lang="en-US" altLang="zh-CN" dirty="0"/>
              <a:t>in this form:</a:t>
            </a:r>
            <a:br>
              <a:rPr lang="en-US" altLang="zh-CN" dirty="0"/>
            </a:br>
            <a:r>
              <a:rPr lang="en-US" altLang="zh-CN" dirty="0"/>
              <a:t>operator </a:t>
            </a:r>
            <a:r>
              <a:rPr lang="en-US" altLang="zh-CN" dirty="0" err="1"/>
              <a:t>typeName</a:t>
            </a:r>
            <a:r>
              <a:rPr lang="en-US" altLang="zh-CN" dirty="0"/>
              <a:t>();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The </a:t>
            </a:r>
            <a:r>
              <a:rPr lang="en-US" altLang="zh-CN" dirty="0"/>
              <a:t>conversion function </a:t>
            </a:r>
            <a:r>
              <a:rPr lang="en-US" altLang="zh-CN" b="1" dirty="0"/>
              <a:t>must be a class </a:t>
            </a:r>
            <a:r>
              <a:rPr lang="en-US" altLang="zh-CN" b="1" dirty="0" smtClean="0"/>
              <a:t>method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lvl="2"/>
            <a:r>
              <a:rPr lang="en-US" altLang="zh-CN" dirty="0" smtClean="0"/>
              <a:t>The </a:t>
            </a:r>
            <a:r>
              <a:rPr lang="en-US" altLang="zh-CN" dirty="0"/>
              <a:t>conversion function </a:t>
            </a:r>
            <a:r>
              <a:rPr lang="en-US" altLang="zh-CN" b="1" dirty="0"/>
              <a:t>must not specify a return </a:t>
            </a:r>
            <a:r>
              <a:rPr lang="en-US" altLang="zh-CN" b="1" dirty="0" smtClean="0"/>
              <a:t>type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lvl="2"/>
            <a:r>
              <a:rPr lang="en-US" altLang="zh-CN" dirty="0" smtClean="0"/>
              <a:t>The </a:t>
            </a:r>
            <a:r>
              <a:rPr lang="en-US" altLang="zh-CN" dirty="0"/>
              <a:t>conversion function </a:t>
            </a:r>
            <a:r>
              <a:rPr lang="en-US" altLang="zh-CN" b="1" dirty="0"/>
              <a:t>must have no arguments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The </a:t>
            </a:r>
            <a:r>
              <a:rPr lang="en-US" altLang="zh-CN" dirty="0" err="1" smtClean="0"/>
              <a:t>convertion</a:t>
            </a:r>
            <a:r>
              <a:rPr lang="en-US" altLang="zh-CN" dirty="0" smtClean="0"/>
              <a:t> function </a:t>
            </a:r>
            <a:r>
              <a:rPr lang="en-US" altLang="zh-CN" b="1" dirty="0" smtClean="0"/>
              <a:t>can return a desired </a:t>
            </a:r>
            <a:r>
              <a:rPr lang="en-US" altLang="zh-CN" b="1" dirty="0"/>
              <a:t>value</a:t>
            </a:r>
            <a:r>
              <a:rPr lang="en-US" altLang="zh-CN" dirty="0"/>
              <a:t>, even though </a:t>
            </a:r>
            <a:r>
              <a:rPr lang="en-US" altLang="zh-CN" dirty="0" smtClean="0"/>
              <a:t>there is </a:t>
            </a:r>
            <a:r>
              <a:rPr lang="en-US" altLang="zh-CN" dirty="0"/>
              <a:t>no declared return </a:t>
            </a:r>
            <a:r>
              <a:rPr lang="en-US" altLang="zh-CN" dirty="0" smtClean="0"/>
              <a:t>type </a:t>
            </a:r>
          </a:p>
          <a:p>
            <a:pPr lvl="1"/>
            <a:r>
              <a:rPr lang="en-US" altLang="zh-CN" dirty="0"/>
              <a:t>When the class defines two or more conversions, you can </a:t>
            </a:r>
            <a:r>
              <a:rPr lang="en-US" altLang="zh-CN" b="1" dirty="0"/>
              <a:t>still</a:t>
            </a:r>
            <a:r>
              <a:rPr lang="en-US" altLang="zh-CN" dirty="0"/>
              <a:t> </a:t>
            </a:r>
            <a:r>
              <a:rPr lang="en-US" altLang="zh-CN" b="1" dirty="0"/>
              <a:t>use</a:t>
            </a:r>
            <a:r>
              <a:rPr lang="en-US" altLang="zh-CN" dirty="0"/>
              <a:t> an </a:t>
            </a:r>
            <a:r>
              <a:rPr lang="en-US" altLang="zh-CN" b="1" dirty="0"/>
              <a:t>explicit</a:t>
            </a:r>
            <a:r>
              <a:rPr lang="en-US" altLang="zh-CN" dirty="0"/>
              <a:t> </a:t>
            </a:r>
            <a:r>
              <a:rPr lang="en-US" altLang="zh-CN" b="1" dirty="0"/>
              <a:t>type</a:t>
            </a:r>
            <a:r>
              <a:rPr lang="en-US" altLang="zh-CN" dirty="0"/>
              <a:t> </a:t>
            </a:r>
            <a:r>
              <a:rPr lang="en-US" altLang="zh-CN" b="1" dirty="0"/>
              <a:t>cast</a:t>
            </a:r>
            <a:r>
              <a:rPr lang="en-US" altLang="zh-CN" dirty="0"/>
              <a:t> to</a:t>
            </a:r>
            <a:br>
              <a:rPr lang="en-US" altLang="zh-CN" dirty="0"/>
            </a:br>
            <a:r>
              <a:rPr lang="en-US" altLang="zh-CN" dirty="0"/>
              <a:t>indicate which conversion function to use 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158" y="2883142"/>
            <a:ext cx="3086259" cy="4699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88" y="4565514"/>
            <a:ext cx="2071916" cy="4515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158" y="6325187"/>
            <a:ext cx="3789507" cy="4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71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3264408" y="4846320"/>
            <a:ext cx="5806440" cy="20116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</a:t>
            </a:r>
            <a:r>
              <a:rPr lang="en-US" altLang="zh-CN" dirty="0"/>
              <a:t>Automatic Conversions and Type Casts for</a:t>
            </a:r>
            <a:br>
              <a:rPr lang="en-US" altLang="zh-CN" dirty="0"/>
            </a:br>
            <a:r>
              <a:rPr lang="en-US" altLang="zh-CN" dirty="0"/>
              <a:t>Classes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59224"/>
          </a:xfrm>
        </p:spPr>
        <p:txBody>
          <a:bodyPr>
            <a:normAutofit/>
          </a:bodyPr>
          <a:lstStyle/>
          <a:p>
            <a:r>
              <a:rPr lang="en-US" altLang="zh-CN" b="1" dirty="0"/>
              <a:t>Conversion</a:t>
            </a:r>
            <a:r>
              <a:rPr lang="en-US" altLang="zh-CN" dirty="0"/>
              <a:t> </a:t>
            </a:r>
            <a:r>
              <a:rPr lang="en-US" altLang="zh-CN" b="1" dirty="0" smtClean="0"/>
              <a:t>Functions</a:t>
            </a:r>
          </a:p>
          <a:p>
            <a:pPr lvl="1"/>
            <a:r>
              <a:rPr lang="en-US" altLang="zh-CN" dirty="0"/>
              <a:t>Y</a:t>
            </a:r>
            <a:r>
              <a:rPr lang="en-US" altLang="zh-CN" dirty="0" smtClean="0"/>
              <a:t>ou can use keyword </a:t>
            </a:r>
            <a:r>
              <a:rPr lang="en-US" altLang="zh-CN" b="1" dirty="0" smtClean="0"/>
              <a:t>explicit</a:t>
            </a:r>
            <a:r>
              <a:rPr lang="en-US" altLang="zh-CN" dirty="0" smtClean="0"/>
              <a:t> to </a:t>
            </a:r>
            <a:r>
              <a:rPr lang="en-US" altLang="zh-CN" b="1" dirty="0" smtClean="0"/>
              <a:t>turn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off</a:t>
            </a:r>
            <a:r>
              <a:rPr lang="en-US" altLang="zh-CN" dirty="0" smtClean="0"/>
              <a:t> the </a:t>
            </a:r>
            <a:r>
              <a:rPr lang="en-US" altLang="zh-CN" b="1" dirty="0" smtClean="0"/>
              <a:t>implicit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calling</a:t>
            </a:r>
            <a:r>
              <a:rPr lang="en-US" altLang="zh-CN" dirty="0" smtClean="0"/>
              <a:t> of the conversion functions.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en-US" altLang="zh-CN" b="1" dirty="0"/>
              <a:t>Conversion</a:t>
            </a:r>
            <a:r>
              <a:rPr lang="en-US" altLang="zh-CN" dirty="0"/>
              <a:t> </a:t>
            </a:r>
            <a:r>
              <a:rPr lang="en-US" altLang="zh-CN" b="1" dirty="0"/>
              <a:t>takes</a:t>
            </a:r>
            <a:r>
              <a:rPr lang="en-US" altLang="zh-CN" dirty="0"/>
              <a:t> </a:t>
            </a:r>
            <a:r>
              <a:rPr lang="en-US" altLang="zh-CN" b="1" dirty="0"/>
              <a:t>place</a:t>
            </a:r>
            <a:r>
              <a:rPr lang="en-US" altLang="zh-CN" dirty="0"/>
              <a:t> </a:t>
            </a:r>
            <a:r>
              <a:rPr lang="en-US" altLang="zh-CN" dirty="0" smtClean="0"/>
              <a:t>for </a:t>
            </a:r>
            <a:r>
              <a:rPr lang="en-US" altLang="zh-CN" b="1" dirty="0" smtClean="0"/>
              <a:t>member</a:t>
            </a:r>
            <a:r>
              <a:rPr lang="en-US" altLang="zh-CN" dirty="0" smtClean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 </a:t>
            </a:r>
            <a:r>
              <a:rPr lang="en-US" altLang="zh-CN" b="1" dirty="0"/>
              <a:t>arguments</a:t>
            </a:r>
            <a:r>
              <a:rPr lang="en-US" altLang="zh-CN" dirty="0"/>
              <a:t>, not for member function invokers </a:t>
            </a:r>
            <a:br>
              <a:rPr lang="en-US" altLang="zh-CN" dirty="0"/>
            </a:b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263" y="2891462"/>
            <a:ext cx="3149762" cy="14351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06" y="5385725"/>
            <a:ext cx="4267419" cy="36831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2606" y="5706111"/>
            <a:ext cx="5636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This is </a:t>
            </a:r>
            <a:r>
              <a:rPr lang="en-US" altLang="zh-CN" sz="1200" b="1" dirty="0" smtClean="0"/>
              <a:t>NOT</a:t>
            </a:r>
            <a:r>
              <a:rPr lang="en-US" altLang="zh-CN" sz="1200" dirty="0" smtClean="0"/>
              <a:t> </a:t>
            </a:r>
            <a:r>
              <a:rPr lang="en-US" altLang="zh-CN" sz="1200" b="1" dirty="0" smtClean="0"/>
              <a:t>work</a:t>
            </a:r>
            <a:r>
              <a:rPr lang="en-US" altLang="zh-CN" sz="1200" dirty="0" smtClean="0"/>
              <a:t> </a:t>
            </a:r>
            <a:r>
              <a:rPr lang="en-US" altLang="zh-CN" sz="1200" b="1" dirty="0" smtClean="0"/>
              <a:t>because</a:t>
            </a:r>
            <a:r>
              <a:rPr lang="en-US" altLang="zh-CN" sz="1200" dirty="0" smtClean="0"/>
              <a:t> even if you have defined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 member operator function for “+”.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 conversion function for double().</a:t>
            </a:r>
            <a:endParaRPr lang="en-US" altLang="zh-CN" sz="1200" dirty="0"/>
          </a:p>
          <a:p>
            <a:r>
              <a:rPr lang="en-US" altLang="zh-CN" sz="1200" dirty="0"/>
              <a:t>B</a:t>
            </a:r>
            <a:r>
              <a:rPr lang="en-US" altLang="zh-CN" sz="1200" dirty="0" smtClean="0"/>
              <a:t>ecause the conversion will NOT take place in member function invokes. </a:t>
            </a:r>
          </a:p>
          <a:p>
            <a:r>
              <a:rPr lang="en-US" altLang="zh-CN" sz="1200" dirty="0" smtClean="0"/>
              <a:t>That is the </a:t>
            </a:r>
            <a:r>
              <a:rPr lang="en-US" altLang="zh-CN" sz="1200" dirty="0" err="1" smtClean="0"/>
              <a:t>pennyD</a:t>
            </a:r>
            <a:r>
              <a:rPr lang="en-US" altLang="zh-CN" sz="1200" dirty="0" smtClean="0"/>
              <a:t> will not be converted to a class type.</a:t>
            </a:r>
          </a:p>
          <a:p>
            <a:r>
              <a:rPr lang="en-US" altLang="zh-CN" sz="1200" b="1" dirty="0" smtClean="0">
                <a:solidFill>
                  <a:srgbClr val="FF0000"/>
                </a:solidFill>
              </a:rPr>
              <a:t>The solution could be using a friend operator function.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41729" y="5376672"/>
            <a:ext cx="1993392" cy="5770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 err="1" smtClean="0"/>
              <a:t>pennyD</a:t>
            </a:r>
            <a:r>
              <a:rPr lang="en-US" altLang="zh-CN" sz="1050" dirty="0" smtClean="0"/>
              <a:t> is a double type.</a:t>
            </a:r>
          </a:p>
          <a:p>
            <a:r>
              <a:rPr lang="en-US" altLang="zh-CN" sz="1050" dirty="0" err="1" smtClean="0"/>
              <a:t>jennyST</a:t>
            </a:r>
            <a:r>
              <a:rPr lang="en-US" altLang="zh-CN" sz="1050" dirty="0" smtClean="0"/>
              <a:t> is a class type.</a:t>
            </a:r>
          </a:p>
          <a:p>
            <a:r>
              <a:rPr lang="en-US" altLang="zh-CN" sz="1050" dirty="0" smtClean="0"/>
              <a:t>total is a class type.</a:t>
            </a:r>
            <a:endParaRPr lang="zh-CN" altLang="en-US" sz="105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06" y="5030107"/>
            <a:ext cx="2013053" cy="3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58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--static member/member function of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5922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You can define a </a:t>
            </a:r>
            <a:r>
              <a:rPr lang="en-US" altLang="zh-CN" b="1" dirty="0" smtClean="0"/>
              <a:t>static member </a:t>
            </a:r>
            <a:r>
              <a:rPr lang="en-US" altLang="zh-CN" dirty="0" smtClean="0"/>
              <a:t>in a class using the keyword </a:t>
            </a:r>
            <a:r>
              <a:rPr lang="en-US" altLang="zh-CN" b="1" dirty="0" smtClean="0"/>
              <a:t>static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A</a:t>
            </a:r>
            <a:r>
              <a:rPr lang="en-US" altLang="zh-CN" dirty="0" smtClean="0"/>
              <a:t>ll the objects </a:t>
            </a:r>
            <a:r>
              <a:rPr lang="en-US" altLang="zh-CN" b="1" dirty="0" smtClean="0"/>
              <a:t>share</a:t>
            </a:r>
            <a:r>
              <a:rPr lang="en-US" altLang="zh-CN" dirty="0" smtClean="0"/>
              <a:t> the </a:t>
            </a:r>
            <a:r>
              <a:rPr lang="en-US" altLang="zh-CN" b="1" dirty="0" smtClean="0"/>
              <a:t>same</a:t>
            </a:r>
            <a:r>
              <a:rPr lang="en-US" altLang="zh-CN" dirty="0" smtClean="0"/>
              <a:t> static variable.</a:t>
            </a:r>
          </a:p>
          <a:p>
            <a:pPr lvl="1"/>
            <a:r>
              <a:rPr lang="en-US" altLang="zh-CN" dirty="0" smtClean="0"/>
              <a:t>The static variable is </a:t>
            </a:r>
            <a:r>
              <a:rPr lang="en-US" altLang="zh-CN" b="1" dirty="0" smtClean="0"/>
              <a:t>stored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separately</a:t>
            </a:r>
            <a:r>
              <a:rPr lang="en-US" altLang="zh-CN" dirty="0" smtClean="0"/>
              <a:t> from the objects.</a:t>
            </a:r>
          </a:p>
          <a:p>
            <a:r>
              <a:rPr lang="en-US" altLang="zh-CN" dirty="0" smtClean="0"/>
              <a:t>static 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member.</a:t>
            </a:r>
          </a:p>
          <a:p>
            <a:pPr lvl="1"/>
            <a:r>
              <a:rPr lang="en-US" altLang="zh-CN" dirty="0" smtClean="0"/>
              <a:t>we discuss before, and it can be like this: (Only </a:t>
            </a:r>
            <a:r>
              <a:rPr lang="en-US" altLang="zh-CN" dirty="0" err="1" smtClean="0"/>
              <a:t>int,enum</a:t>
            </a:r>
            <a:r>
              <a:rPr lang="en-US" altLang="zh-CN" dirty="0" smtClean="0"/>
              <a:t> can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in class declaration. other type must be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out side the </a:t>
            </a:r>
            <a:r>
              <a:rPr lang="en-US" altLang="zh-CN" dirty="0" err="1" smtClean="0"/>
              <a:t>cloass</a:t>
            </a:r>
            <a:r>
              <a:rPr lang="en-US" altLang="zh-CN" dirty="0" smtClean="0"/>
              <a:t> declaration like static member.)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the static member.</a:t>
            </a:r>
          </a:p>
          <a:p>
            <a:pPr lvl="1"/>
            <a:r>
              <a:rPr lang="en-US" altLang="zh-CN" dirty="0" smtClean="0"/>
              <a:t>the </a:t>
            </a:r>
            <a:r>
              <a:rPr lang="en-US" altLang="zh-CN" b="1" dirty="0" smtClean="0"/>
              <a:t>initialize</a:t>
            </a:r>
            <a:r>
              <a:rPr lang="en-US" altLang="zh-CN" dirty="0" smtClean="0"/>
              <a:t> must be done </a:t>
            </a:r>
            <a:r>
              <a:rPr lang="en-US" altLang="zh-CN" b="1" dirty="0" smtClean="0"/>
              <a:t>out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side</a:t>
            </a:r>
            <a:r>
              <a:rPr lang="en-US" altLang="zh-CN" dirty="0" smtClean="0"/>
              <a:t> the </a:t>
            </a:r>
            <a:r>
              <a:rPr lang="en-US" altLang="zh-CN" b="1" dirty="0" smtClean="0"/>
              <a:t>class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declaration</a:t>
            </a:r>
            <a:r>
              <a:rPr lang="en-US" altLang="zh-CN" dirty="0" smtClean="0"/>
              <a:t>. It can be done in the .</a:t>
            </a:r>
            <a:r>
              <a:rPr lang="en-US" altLang="zh-CN" dirty="0" err="1" smtClean="0"/>
              <a:t>cpp</a:t>
            </a:r>
            <a:r>
              <a:rPr lang="en-US" altLang="zh-CN" dirty="0" smtClean="0"/>
              <a:t> file.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772" y="3695392"/>
            <a:ext cx="2149636" cy="968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417" y="5436582"/>
            <a:ext cx="2089943" cy="1156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0" y="5473891"/>
            <a:ext cx="2927500" cy="4699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758" y="3695392"/>
            <a:ext cx="5363503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17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--static member/member function of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It’s possible to </a:t>
            </a:r>
            <a:r>
              <a:rPr lang="en-US" altLang="zh-CN" b="1" dirty="0"/>
              <a:t>declare</a:t>
            </a:r>
            <a:r>
              <a:rPr lang="en-US" altLang="zh-CN" dirty="0"/>
              <a:t> a </a:t>
            </a:r>
            <a:r>
              <a:rPr lang="en-US" altLang="zh-CN" b="1" dirty="0"/>
              <a:t>member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 as </a:t>
            </a:r>
            <a:r>
              <a:rPr lang="en-US" altLang="zh-CN" b="1" dirty="0"/>
              <a:t>being</a:t>
            </a:r>
            <a:r>
              <a:rPr lang="en-US" altLang="zh-CN" dirty="0"/>
              <a:t> </a:t>
            </a:r>
            <a:r>
              <a:rPr lang="en-US" altLang="zh-CN" b="1" dirty="0"/>
              <a:t>static</a:t>
            </a:r>
            <a:r>
              <a:rPr lang="en-US" altLang="zh-CN" dirty="0"/>
              <a:t>. (The keyword static </a:t>
            </a:r>
            <a:r>
              <a:rPr lang="en-US" altLang="zh-CN" dirty="0" smtClean="0"/>
              <a:t>should appear </a:t>
            </a:r>
            <a:r>
              <a:rPr lang="en-US" altLang="zh-CN" dirty="0"/>
              <a:t>in the function declaration but not in the function definition if the latter is separate.) This has two important consequences. </a:t>
            </a:r>
            <a:endParaRPr lang="en-US" altLang="zh-CN" dirty="0" smtClean="0"/>
          </a:p>
          <a:p>
            <a:pPr lvl="1"/>
            <a:r>
              <a:rPr lang="en-US" altLang="zh-CN" dirty="0"/>
              <a:t>First, a static member function </a:t>
            </a:r>
            <a:r>
              <a:rPr lang="en-US" altLang="zh-CN" b="1" dirty="0"/>
              <a:t>doesn’t</a:t>
            </a:r>
            <a:r>
              <a:rPr lang="en-US" altLang="zh-CN" dirty="0"/>
              <a:t> </a:t>
            </a:r>
            <a:r>
              <a:rPr lang="en-US" altLang="zh-CN" b="1" dirty="0"/>
              <a:t>have</a:t>
            </a:r>
            <a:r>
              <a:rPr lang="en-US" altLang="zh-CN" dirty="0"/>
              <a:t> to be </a:t>
            </a:r>
            <a:r>
              <a:rPr lang="en-US" altLang="zh-CN" b="1" dirty="0"/>
              <a:t>invoked</a:t>
            </a:r>
            <a:r>
              <a:rPr lang="en-US" altLang="zh-CN" dirty="0"/>
              <a:t> by an </a:t>
            </a:r>
            <a:r>
              <a:rPr lang="en-US" altLang="zh-CN" b="1" dirty="0" smtClean="0"/>
              <a:t>object</a:t>
            </a:r>
            <a:r>
              <a:rPr lang="en-US" altLang="zh-CN" dirty="0" smtClean="0"/>
              <a:t>. </a:t>
            </a:r>
            <a:r>
              <a:rPr lang="en-US" altLang="zh-CN" dirty="0"/>
              <a:t>it</a:t>
            </a:r>
            <a:br>
              <a:rPr lang="en-US" altLang="zh-CN" dirty="0"/>
            </a:br>
            <a:r>
              <a:rPr lang="en-US" altLang="zh-CN" b="1" dirty="0"/>
              <a:t>doesn’t</a:t>
            </a:r>
            <a:r>
              <a:rPr lang="en-US" altLang="zh-CN" dirty="0"/>
              <a:t> even </a:t>
            </a:r>
            <a:r>
              <a:rPr lang="en-US" altLang="zh-CN" b="1" dirty="0"/>
              <a:t>get</a:t>
            </a:r>
            <a:r>
              <a:rPr lang="en-US" altLang="zh-CN" dirty="0"/>
              <a:t> a </a:t>
            </a:r>
            <a:r>
              <a:rPr lang="en-US" altLang="zh-CN" b="1" dirty="0"/>
              <a:t>this</a:t>
            </a:r>
            <a:r>
              <a:rPr lang="en-US" altLang="zh-CN" dirty="0"/>
              <a:t> </a:t>
            </a:r>
            <a:r>
              <a:rPr lang="en-US" altLang="zh-CN" b="1" dirty="0"/>
              <a:t>pointer</a:t>
            </a:r>
            <a:r>
              <a:rPr lang="en-US" altLang="zh-CN" dirty="0"/>
              <a:t> to play </a:t>
            </a:r>
            <a:r>
              <a:rPr lang="en-US" altLang="zh-CN" dirty="0" smtClean="0"/>
              <a:t>with. </a:t>
            </a:r>
            <a:r>
              <a:rPr lang="en-US" altLang="zh-CN" dirty="0"/>
              <a:t>If the static member function is </a:t>
            </a:r>
            <a:r>
              <a:rPr lang="en-US" altLang="zh-CN" b="1" dirty="0"/>
              <a:t>declared</a:t>
            </a:r>
            <a:r>
              <a:rPr lang="en-US" altLang="zh-CN" dirty="0"/>
              <a:t> </a:t>
            </a:r>
            <a:r>
              <a:rPr lang="en-US" altLang="zh-CN" dirty="0" smtClean="0"/>
              <a:t>in the </a:t>
            </a:r>
            <a:r>
              <a:rPr lang="en-US" altLang="zh-CN" b="1" dirty="0"/>
              <a:t>public</a:t>
            </a:r>
            <a:r>
              <a:rPr lang="en-US" altLang="zh-CN" dirty="0"/>
              <a:t> section, it can </a:t>
            </a:r>
            <a:r>
              <a:rPr lang="en-US" altLang="zh-CN" b="1" dirty="0"/>
              <a:t>be</a:t>
            </a:r>
            <a:r>
              <a:rPr lang="en-US" altLang="zh-CN" dirty="0"/>
              <a:t> </a:t>
            </a:r>
            <a:r>
              <a:rPr lang="en-US" altLang="zh-CN" b="1" dirty="0"/>
              <a:t>invoked</a:t>
            </a:r>
            <a:r>
              <a:rPr lang="en-US" altLang="zh-CN" dirty="0"/>
              <a:t> using the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b="1" dirty="0"/>
              <a:t>name</a:t>
            </a:r>
            <a:r>
              <a:rPr lang="en-US" altLang="zh-CN" dirty="0"/>
              <a:t> and the scope-resolution </a:t>
            </a:r>
            <a:r>
              <a:rPr lang="en-US" altLang="zh-CN" dirty="0" smtClean="0"/>
              <a:t>operator.</a:t>
            </a:r>
          </a:p>
          <a:p>
            <a:pPr lvl="1"/>
            <a:r>
              <a:rPr lang="en-US" altLang="zh-CN" dirty="0"/>
              <a:t>The second consequence is that because a </a:t>
            </a:r>
            <a:r>
              <a:rPr lang="en-US" altLang="zh-CN" b="1" dirty="0"/>
              <a:t>static</a:t>
            </a:r>
            <a:r>
              <a:rPr lang="en-US" altLang="zh-CN" dirty="0"/>
              <a:t> </a:t>
            </a:r>
            <a:r>
              <a:rPr lang="en-US" altLang="zh-CN" b="1" dirty="0"/>
              <a:t>member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 is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 smtClean="0"/>
              <a:t>associated</a:t>
            </a:r>
            <a:r>
              <a:rPr lang="en-US" altLang="zh-CN" dirty="0" smtClean="0"/>
              <a:t> with </a:t>
            </a:r>
            <a:r>
              <a:rPr lang="en-US" altLang="zh-CN" dirty="0"/>
              <a:t>a </a:t>
            </a:r>
            <a:r>
              <a:rPr lang="en-US" altLang="zh-CN" b="1" dirty="0"/>
              <a:t>particular</a:t>
            </a:r>
            <a:r>
              <a:rPr lang="en-US" altLang="zh-CN" dirty="0"/>
              <a:t> </a:t>
            </a:r>
            <a:r>
              <a:rPr lang="en-US" altLang="zh-CN" b="1" dirty="0"/>
              <a:t>object</a:t>
            </a:r>
            <a:r>
              <a:rPr lang="en-US" altLang="zh-CN" dirty="0"/>
              <a:t>, the </a:t>
            </a:r>
            <a:r>
              <a:rPr lang="en-US" altLang="zh-CN" b="1" dirty="0"/>
              <a:t>only</a:t>
            </a:r>
            <a:r>
              <a:rPr lang="en-US" altLang="zh-CN" dirty="0"/>
              <a:t> </a:t>
            </a:r>
            <a:r>
              <a:rPr lang="en-US" altLang="zh-CN" b="1" dirty="0"/>
              <a:t>data</a:t>
            </a:r>
            <a:r>
              <a:rPr lang="en-US" altLang="zh-CN" dirty="0"/>
              <a:t> </a:t>
            </a:r>
            <a:r>
              <a:rPr lang="en-US" altLang="zh-CN" b="1" dirty="0"/>
              <a:t>members</a:t>
            </a:r>
            <a:r>
              <a:rPr lang="en-US" altLang="zh-CN" dirty="0"/>
              <a:t> it can </a:t>
            </a:r>
            <a:r>
              <a:rPr lang="en-US" altLang="zh-CN" b="1" dirty="0"/>
              <a:t>use</a:t>
            </a:r>
            <a:r>
              <a:rPr lang="en-US" altLang="zh-CN" dirty="0"/>
              <a:t> are the </a:t>
            </a:r>
            <a:r>
              <a:rPr lang="en-US" altLang="zh-CN" b="1" dirty="0"/>
              <a:t>static</a:t>
            </a:r>
            <a:r>
              <a:rPr lang="en-US" altLang="zh-CN" dirty="0"/>
              <a:t> </a:t>
            </a:r>
            <a:r>
              <a:rPr lang="en-US" altLang="zh-CN" b="1" dirty="0"/>
              <a:t>data</a:t>
            </a:r>
            <a:r>
              <a:rPr lang="en-US" altLang="zh-CN" dirty="0"/>
              <a:t> </a:t>
            </a:r>
            <a:r>
              <a:rPr lang="en-US" altLang="zh-CN" b="1" dirty="0"/>
              <a:t>members</a:t>
            </a:r>
            <a:r>
              <a:rPr lang="en-US" altLang="zh-CN" dirty="0"/>
              <a:t>.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89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 simple program to show C++ basic </a:t>
            </a:r>
            <a:r>
              <a:rPr lang="en-US" altLang="zh-CN" dirty="0" smtClean="0"/>
              <a:t>grammar -- 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cin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2120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We can change the 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 behavior to let it show special format.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61" y="2682825"/>
            <a:ext cx="5105662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--new/delete vs classes and objects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592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Tips for using new/delete</a:t>
            </a:r>
          </a:p>
          <a:p>
            <a:pPr lvl="1"/>
            <a:r>
              <a:rPr lang="en-US" altLang="zh-CN" dirty="0"/>
              <a:t>If you </a:t>
            </a:r>
            <a:r>
              <a:rPr lang="en-US" altLang="zh-CN" b="1" dirty="0"/>
              <a:t>use</a:t>
            </a:r>
            <a:r>
              <a:rPr lang="en-US" altLang="zh-CN" dirty="0"/>
              <a:t> </a:t>
            </a:r>
            <a:r>
              <a:rPr lang="en-US" altLang="zh-CN" b="1" dirty="0"/>
              <a:t>new</a:t>
            </a:r>
            <a:r>
              <a:rPr lang="en-US" altLang="zh-CN" dirty="0"/>
              <a:t> to initialize a </a:t>
            </a:r>
            <a:r>
              <a:rPr lang="en-US" altLang="zh-CN" b="1" dirty="0"/>
              <a:t>pointer</a:t>
            </a:r>
            <a:r>
              <a:rPr lang="en-US" altLang="zh-CN" dirty="0"/>
              <a:t> </a:t>
            </a:r>
            <a:r>
              <a:rPr lang="en-US" altLang="zh-CN" b="1" dirty="0"/>
              <a:t>member</a:t>
            </a:r>
            <a:r>
              <a:rPr lang="en-US" altLang="zh-CN" dirty="0"/>
              <a:t> in a </a:t>
            </a:r>
            <a:r>
              <a:rPr lang="en-US" altLang="zh-CN" b="1" dirty="0"/>
              <a:t>constructor</a:t>
            </a:r>
            <a:r>
              <a:rPr lang="en-US" altLang="zh-CN" dirty="0"/>
              <a:t>, you should </a:t>
            </a:r>
            <a:r>
              <a:rPr lang="en-US" altLang="zh-CN" b="1" dirty="0"/>
              <a:t>use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/>
              <a:t>delete</a:t>
            </a:r>
            <a:r>
              <a:rPr lang="en-US" altLang="zh-CN" dirty="0"/>
              <a:t> in the </a:t>
            </a:r>
            <a:r>
              <a:rPr lang="en-US" altLang="zh-CN" b="1" dirty="0"/>
              <a:t>destructor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/>
              <a:t>uses of new and delete should be </a:t>
            </a:r>
            <a:r>
              <a:rPr lang="en-US" altLang="zh-CN" b="1" dirty="0"/>
              <a:t>compatible</a:t>
            </a:r>
            <a:r>
              <a:rPr lang="en-US" altLang="zh-CN" dirty="0" smtClean="0"/>
              <a:t>. You </a:t>
            </a:r>
            <a:r>
              <a:rPr lang="en-US" altLang="zh-CN" dirty="0"/>
              <a:t>should pair new with </a:t>
            </a:r>
            <a:r>
              <a:rPr lang="en-US" altLang="zh-CN" dirty="0" smtClean="0"/>
              <a:t>delete and </a:t>
            </a:r>
            <a:r>
              <a:rPr lang="en-US" altLang="zh-CN" dirty="0"/>
              <a:t>new [] with delete [] </a:t>
            </a:r>
            <a:endParaRPr lang="en-US" altLang="zh-CN" dirty="0" smtClean="0"/>
          </a:p>
          <a:p>
            <a:pPr lvl="1"/>
            <a:r>
              <a:rPr lang="en-US" altLang="zh-CN" dirty="0"/>
              <a:t>If there are multiple constructors, all should </a:t>
            </a:r>
            <a:r>
              <a:rPr lang="en-US" altLang="zh-CN" b="1" dirty="0"/>
              <a:t>use</a:t>
            </a:r>
            <a:r>
              <a:rPr lang="en-US" altLang="zh-CN" dirty="0"/>
              <a:t>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r>
              <a:rPr lang="en-US" altLang="zh-CN" b="1" dirty="0"/>
              <a:t>the</a:t>
            </a:r>
            <a:r>
              <a:rPr lang="en-US" altLang="zh-CN" dirty="0"/>
              <a:t> </a:t>
            </a:r>
            <a:r>
              <a:rPr lang="en-US" altLang="zh-CN" b="1" dirty="0"/>
              <a:t>same</a:t>
            </a:r>
            <a:r>
              <a:rPr lang="en-US" altLang="zh-CN" dirty="0"/>
              <a:t> </a:t>
            </a:r>
            <a:r>
              <a:rPr lang="en-US" altLang="zh-CN" b="1" dirty="0" smtClean="0"/>
              <a:t>way</a:t>
            </a:r>
            <a:r>
              <a:rPr lang="en-US" altLang="zh-CN" dirty="0" smtClean="0"/>
              <a:t>. </a:t>
            </a:r>
            <a:r>
              <a:rPr lang="en-US" altLang="zh-CN" dirty="0"/>
              <a:t>—either all </a:t>
            </a:r>
            <a:r>
              <a:rPr lang="en-US" altLang="zh-CN" dirty="0" smtClean="0"/>
              <a:t>with brackets </a:t>
            </a:r>
            <a:r>
              <a:rPr lang="en-US" altLang="zh-CN" dirty="0"/>
              <a:t>or all without brackets</a:t>
            </a:r>
            <a:r>
              <a:rPr lang="en-US" altLang="zh-CN" dirty="0" smtClean="0"/>
              <a:t>. There’s </a:t>
            </a:r>
            <a:r>
              <a:rPr lang="en-US" altLang="zh-CN" dirty="0"/>
              <a:t>only one destructor, so all constructors </a:t>
            </a:r>
            <a:r>
              <a:rPr lang="en-US" altLang="zh-CN" dirty="0" smtClean="0"/>
              <a:t>have to </a:t>
            </a:r>
            <a:r>
              <a:rPr lang="en-US" altLang="zh-CN" dirty="0"/>
              <a:t>be compatible with that destructor.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You </a:t>
            </a:r>
            <a:r>
              <a:rPr lang="en-US" altLang="zh-CN" dirty="0"/>
              <a:t>should define a copy constructor that initializes one object to another by </a:t>
            </a:r>
            <a:r>
              <a:rPr lang="en-US" altLang="zh-CN" dirty="0" smtClean="0"/>
              <a:t>doing </a:t>
            </a:r>
            <a:r>
              <a:rPr lang="en-US" altLang="zh-CN" b="1" dirty="0" smtClean="0"/>
              <a:t>deep</a:t>
            </a:r>
            <a:r>
              <a:rPr lang="en-US" altLang="zh-CN" dirty="0" smtClean="0"/>
              <a:t> </a:t>
            </a:r>
            <a:r>
              <a:rPr lang="en-US" altLang="zh-CN" b="1" dirty="0"/>
              <a:t>copying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lvl="1"/>
            <a:r>
              <a:rPr lang="en-US" altLang="zh-CN" dirty="0"/>
              <a:t>You should define an assignment operator that copies one object to another by</a:t>
            </a:r>
            <a:br>
              <a:rPr lang="en-US" altLang="zh-CN" dirty="0"/>
            </a:br>
            <a:r>
              <a:rPr lang="en-US" altLang="zh-CN" dirty="0"/>
              <a:t>doing </a:t>
            </a:r>
            <a:r>
              <a:rPr lang="en-US" altLang="zh-CN" b="1" dirty="0"/>
              <a:t>deep</a:t>
            </a:r>
            <a:r>
              <a:rPr lang="en-US" altLang="zh-CN" dirty="0"/>
              <a:t> </a:t>
            </a:r>
            <a:r>
              <a:rPr lang="en-US" altLang="zh-CN" b="1" dirty="0"/>
              <a:t>copying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64652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--placement new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9080" y="2368296"/>
            <a:ext cx="7435532" cy="434340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When creating </a:t>
            </a:r>
            <a:r>
              <a:rPr lang="en-US" altLang="zh-CN" dirty="0"/>
              <a:t>a second object, </a:t>
            </a:r>
            <a:r>
              <a:rPr lang="en-US" altLang="zh-CN" b="1" dirty="0"/>
              <a:t>placement</a:t>
            </a:r>
            <a:r>
              <a:rPr lang="en-US" altLang="zh-CN" dirty="0"/>
              <a:t> </a:t>
            </a:r>
            <a:r>
              <a:rPr lang="en-US" altLang="zh-CN" b="1" dirty="0"/>
              <a:t>new</a:t>
            </a:r>
            <a:r>
              <a:rPr lang="en-US" altLang="zh-CN" dirty="0"/>
              <a:t> simply </a:t>
            </a:r>
            <a:r>
              <a:rPr lang="en-US" altLang="zh-CN" b="1" dirty="0"/>
              <a:t>overwrites</a:t>
            </a:r>
            <a:r>
              <a:rPr lang="en-US" altLang="zh-CN" dirty="0"/>
              <a:t> the </a:t>
            </a:r>
            <a:r>
              <a:rPr lang="en-US" altLang="zh-CN" b="1" dirty="0"/>
              <a:t>same</a:t>
            </a:r>
            <a:r>
              <a:rPr lang="en-US" altLang="zh-CN" dirty="0"/>
              <a:t> </a:t>
            </a:r>
            <a:r>
              <a:rPr lang="en-US" altLang="zh-CN" b="1" dirty="0"/>
              <a:t>location</a:t>
            </a:r>
            <a:r>
              <a:rPr lang="en-US" altLang="zh-CN" dirty="0"/>
              <a:t> used for </a:t>
            </a:r>
            <a:r>
              <a:rPr lang="en-US" altLang="zh-CN" dirty="0" smtClean="0"/>
              <a:t>the first </a:t>
            </a:r>
            <a:r>
              <a:rPr lang="en-US" altLang="zh-CN" dirty="0"/>
              <a:t>object with a new object. Not only is this </a:t>
            </a:r>
            <a:r>
              <a:rPr lang="en-US" altLang="zh-CN" b="1" dirty="0"/>
              <a:t>rude</a:t>
            </a:r>
            <a:r>
              <a:rPr lang="en-US" altLang="zh-CN" dirty="0"/>
              <a:t>, it means that the </a:t>
            </a:r>
            <a:r>
              <a:rPr lang="en-US" altLang="zh-CN" b="1" dirty="0"/>
              <a:t>destructor</a:t>
            </a:r>
            <a:r>
              <a:rPr lang="en-US" altLang="zh-CN" dirty="0"/>
              <a:t> </a:t>
            </a:r>
            <a:r>
              <a:rPr lang="en-US" altLang="zh-CN" b="1" dirty="0"/>
              <a:t>was</a:t>
            </a:r>
            <a:r>
              <a:rPr lang="en-US" altLang="zh-CN" dirty="0"/>
              <a:t> </a:t>
            </a:r>
            <a:r>
              <a:rPr lang="en-US" altLang="zh-CN" b="1" dirty="0" smtClean="0"/>
              <a:t>never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called</a:t>
            </a:r>
            <a:r>
              <a:rPr lang="en-US" altLang="zh-CN" dirty="0" smtClean="0"/>
              <a:t> </a:t>
            </a:r>
            <a:r>
              <a:rPr lang="en-US" altLang="zh-CN" dirty="0"/>
              <a:t>for the first object </a:t>
            </a:r>
            <a:endParaRPr lang="en-US" altLang="zh-CN" dirty="0" smtClean="0"/>
          </a:p>
          <a:p>
            <a:r>
              <a:rPr lang="en-US" altLang="zh-CN" dirty="0"/>
              <a:t>Second, using delete with pc2 and pc4 automatically invokes the </a:t>
            </a:r>
            <a:r>
              <a:rPr lang="en-US" altLang="zh-CN" dirty="0" smtClean="0"/>
              <a:t>destructors </a:t>
            </a:r>
            <a:r>
              <a:rPr lang="en-US" altLang="zh-CN" dirty="0"/>
              <a:t>for </a:t>
            </a:r>
            <a:r>
              <a:rPr lang="en-US" altLang="zh-CN" dirty="0" smtClean="0"/>
              <a:t>the two </a:t>
            </a:r>
            <a:r>
              <a:rPr lang="en-US" altLang="zh-CN" dirty="0"/>
              <a:t>objects that pc2 and pc4 point to. But using </a:t>
            </a:r>
            <a:r>
              <a:rPr lang="en-US" altLang="zh-CN" b="1" dirty="0"/>
              <a:t>delete [] </a:t>
            </a:r>
            <a:r>
              <a:rPr lang="en-US" altLang="zh-CN" dirty="0"/>
              <a:t>with buffer </a:t>
            </a:r>
            <a:r>
              <a:rPr lang="en-US" altLang="zh-CN" b="1" dirty="0"/>
              <a:t>does</a:t>
            </a:r>
            <a:r>
              <a:rPr lang="en-US" altLang="zh-CN" dirty="0"/>
              <a:t>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 smtClean="0"/>
              <a:t>invoke</a:t>
            </a:r>
            <a:r>
              <a:rPr lang="en-US" altLang="zh-CN" dirty="0" smtClean="0"/>
              <a:t> the </a:t>
            </a:r>
            <a:r>
              <a:rPr lang="en-US" altLang="zh-CN" b="1" dirty="0"/>
              <a:t>destructors</a:t>
            </a:r>
            <a:r>
              <a:rPr lang="en-US" altLang="zh-CN" dirty="0"/>
              <a:t> for the objects created with placement new </a:t>
            </a:r>
            <a:endParaRPr lang="en-US" altLang="zh-CN" dirty="0" smtClean="0"/>
          </a:p>
          <a:p>
            <a:r>
              <a:rPr lang="en-US" altLang="zh-CN" b="1" dirty="0"/>
              <a:t>delete</a:t>
            </a:r>
            <a:r>
              <a:rPr lang="en-US" altLang="zh-CN" dirty="0"/>
              <a:t> </a:t>
            </a:r>
            <a:r>
              <a:rPr lang="en-US" altLang="zh-CN" b="1" dirty="0"/>
              <a:t>works</a:t>
            </a:r>
            <a:r>
              <a:rPr lang="en-US" altLang="zh-CN" dirty="0"/>
              <a:t> in conjunction </a:t>
            </a:r>
            <a:r>
              <a:rPr lang="en-US" altLang="zh-CN" b="1" dirty="0"/>
              <a:t>with</a:t>
            </a:r>
            <a:r>
              <a:rPr lang="en-US" altLang="zh-CN" dirty="0"/>
              <a:t> </a:t>
            </a:r>
            <a:r>
              <a:rPr lang="en-US" altLang="zh-CN" b="1" dirty="0"/>
              <a:t>new</a:t>
            </a:r>
            <a:r>
              <a:rPr lang="en-US" altLang="zh-CN" dirty="0"/>
              <a:t> but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/>
              <a:t>with</a:t>
            </a:r>
            <a:r>
              <a:rPr lang="en-US" altLang="zh-CN" dirty="0"/>
              <a:t> </a:t>
            </a:r>
            <a:r>
              <a:rPr lang="en-US" altLang="zh-CN" b="1" dirty="0"/>
              <a:t>placement</a:t>
            </a:r>
            <a:r>
              <a:rPr lang="en-US" altLang="zh-CN" dirty="0"/>
              <a:t>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/>
              <a:t>The pointer pc3, for example, does not receive an address returned by new, so delete </a:t>
            </a:r>
            <a:r>
              <a:rPr lang="en-US" altLang="zh-CN" dirty="0" smtClean="0"/>
              <a:t>pc3 throws </a:t>
            </a:r>
            <a:r>
              <a:rPr lang="en-US" altLang="zh-CN" dirty="0"/>
              <a:t>a runtime </a:t>
            </a:r>
            <a:r>
              <a:rPr lang="en-US" altLang="zh-CN" dirty="0" err="1"/>
              <a:t>error.The</a:t>
            </a:r>
            <a:r>
              <a:rPr lang="en-US" altLang="zh-CN" dirty="0"/>
              <a:t> pointer pc1, on the other hand, has the same numeric value </a:t>
            </a:r>
            <a:r>
              <a:rPr lang="en-US" altLang="zh-CN" dirty="0" smtClean="0"/>
              <a:t>as buffer</a:t>
            </a:r>
            <a:r>
              <a:rPr lang="en-US" altLang="zh-CN" dirty="0"/>
              <a:t>, but buffer is initialized using new [], so it’s freed using delete [], not delete. </a:t>
            </a:r>
            <a:endParaRPr lang="en-US" altLang="zh-CN" dirty="0" smtClean="0"/>
          </a:p>
          <a:p>
            <a:r>
              <a:rPr lang="en-US" altLang="zh-CN" dirty="0" smtClean="0"/>
              <a:t>For replacement new, you should </a:t>
            </a:r>
            <a:r>
              <a:rPr lang="en-US" altLang="zh-CN" b="1" dirty="0" smtClean="0"/>
              <a:t>invoke</a:t>
            </a:r>
            <a:r>
              <a:rPr lang="en-US" altLang="zh-CN" dirty="0" smtClean="0"/>
              <a:t> the </a:t>
            </a:r>
            <a:r>
              <a:rPr lang="en-US" altLang="zh-CN" b="1" dirty="0" smtClean="0"/>
              <a:t>destructor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explicitly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The objects constructed by placement new should be</a:t>
            </a:r>
            <a:br>
              <a:rPr lang="en-US" altLang="zh-CN" dirty="0"/>
            </a:br>
            <a:r>
              <a:rPr lang="en-US" altLang="zh-CN" b="1" dirty="0"/>
              <a:t>destroyed in order opposite that</a:t>
            </a:r>
            <a:r>
              <a:rPr lang="en-US" altLang="zh-CN" dirty="0"/>
              <a:t> in which they were constructed</a:t>
            </a:r>
            <a:r>
              <a:rPr lang="en-US" altLang="zh-CN" dirty="0" smtClean="0"/>
              <a:t>. The </a:t>
            </a:r>
            <a:r>
              <a:rPr lang="en-US" altLang="zh-CN" b="1" dirty="0"/>
              <a:t>reason</a:t>
            </a:r>
            <a:r>
              <a:rPr lang="en-US" altLang="zh-CN" dirty="0"/>
              <a:t> is that, </a:t>
            </a:r>
            <a:r>
              <a:rPr lang="en-US" altLang="zh-CN" dirty="0" smtClean="0"/>
              <a:t>in principle</a:t>
            </a:r>
            <a:r>
              <a:rPr lang="en-US" altLang="zh-CN" dirty="0"/>
              <a:t>, a later object might have dependencies on an earlier object</a:t>
            </a:r>
            <a:r>
              <a:rPr lang="en-US" altLang="zh-CN" dirty="0" smtClean="0"/>
              <a:t>. And </a:t>
            </a:r>
            <a:r>
              <a:rPr lang="en-US" altLang="zh-CN" dirty="0"/>
              <a:t>the buffer </a:t>
            </a:r>
            <a:r>
              <a:rPr lang="en-US" altLang="zh-CN" dirty="0" smtClean="0"/>
              <a:t>used to </a:t>
            </a:r>
            <a:r>
              <a:rPr lang="en-US" altLang="zh-CN" dirty="0"/>
              <a:t>hold the objects should be freed only after all the contained objects are destroyed. 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47267" y="2368296"/>
            <a:ext cx="3821813" cy="1406251"/>
            <a:chOff x="795907" y="4279917"/>
            <a:chExt cx="4896102" cy="208290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907" y="5600785"/>
              <a:ext cx="3714941" cy="7620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907" y="4279917"/>
              <a:ext cx="4896102" cy="3111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907" y="4591083"/>
              <a:ext cx="4896102" cy="1009702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67" y="4092248"/>
            <a:ext cx="3821813" cy="5141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67" y="5272025"/>
            <a:ext cx="3821813" cy="3870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61" y="5770197"/>
            <a:ext cx="3811119" cy="1018315"/>
          </a:xfrm>
          <a:prstGeom prst="rect">
            <a:avLst/>
          </a:prstGeom>
        </p:spPr>
      </p:pic>
      <p:cxnSp>
        <p:nvCxnSpPr>
          <p:cNvPr id="14" name="曲线连接符 13"/>
          <p:cNvCxnSpPr/>
          <p:nvPr/>
        </p:nvCxnSpPr>
        <p:spPr>
          <a:xfrm rot="10800000">
            <a:off x="3147086" y="3002608"/>
            <a:ext cx="986002" cy="2223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/>
        </p:nvCxnSpPr>
        <p:spPr>
          <a:xfrm rot="10800000" flipV="1">
            <a:off x="3867912" y="4197094"/>
            <a:ext cx="365761" cy="1522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/>
          <p:nvPr/>
        </p:nvCxnSpPr>
        <p:spPr>
          <a:xfrm rot="10800000" flipV="1">
            <a:off x="3867912" y="5405936"/>
            <a:ext cx="365760" cy="595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/>
          <p:nvPr/>
        </p:nvCxnSpPr>
        <p:spPr>
          <a:xfrm rot="10800000" flipV="1">
            <a:off x="4050792" y="5770196"/>
            <a:ext cx="539497" cy="2831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--Special default Member </a:t>
            </a:r>
            <a:r>
              <a:rPr lang="en-US" altLang="zh-CN" dirty="0"/>
              <a:t>Functions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 automatically provides the following member functions: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/>
              <a:t>default constructor if you define no </a:t>
            </a:r>
            <a:r>
              <a:rPr lang="en-US" altLang="zh-CN" dirty="0" smtClean="0"/>
              <a:t>constructors</a:t>
            </a:r>
            <a:endParaRPr lang="en-US" altLang="zh-CN" dirty="0"/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/>
              <a:t>default destructor if you don’t define </a:t>
            </a:r>
            <a:r>
              <a:rPr lang="en-US" altLang="zh-CN" dirty="0" smtClean="0"/>
              <a:t>one</a:t>
            </a:r>
            <a:endParaRPr lang="en-US" altLang="zh-CN" dirty="0"/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/>
              <a:t>copy constructor if you don’t define one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An </a:t>
            </a:r>
            <a:r>
              <a:rPr lang="en-US" altLang="zh-CN" dirty="0"/>
              <a:t>assignment operator if you don’t define </a:t>
            </a:r>
            <a:r>
              <a:rPr lang="en-US" altLang="zh-CN" dirty="0" smtClean="0"/>
              <a:t>one</a:t>
            </a:r>
            <a:endParaRPr lang="en-US" altLang="zh-CN" dirty="0"/>
          </a:p>
          <a:p>
            <a:pPr lvl="1"/>
            <a:r>
              <a:rPr lang="en-US" altLang="zh-CN" dirty="0" smtClean="0"/>
              <a:t>An </a:t>
            </a:r>
            <a:r>
              <a:rPr lang="en-US" altLang="zh-CN" dirty="0"/>
              <a:t>address operator if you don’t define one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701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--Special default Member </a:t>
            </a:r>
            <a:r>
              <a:rPr lang="en-US" altLang="zh-CN" dirty="0"/>
              <a:t>Functions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----copy constructor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78096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A </a:t>
            </a:r>
            <a:r>
              <a:rPr lang="en-US" altLang="zh-CN" b="1" dirty="0"/>
              <a:t>copy</a:t>
            </a:r>
            <a:r>
              <a:rPr lang="en-US" altLang="zh-CN" dirty="0"/>
              <a:t> </a:t>
            </a:r>
            <a:r>
              <a:rPr lang="en-US" altLang="zh-CN" b="1" dirty="0"/>
              <a:t>constructor</a:t>
            </a:r>
            <a:r>
              <a:rPr lang="en-US" altLang="zh-CN" dirty="0"/>
              <a:t> is used to copy an object to a </a:t>
            </a:r>
            <a:r>
              <a:rPr lang="en-US" altLang="zh-CN" b="1" dirty="0"/>
              <a:t>newly</a:t>
            </a:r>
            <a:r>
              <a:rPr lang="en-US" altLang="zh-CN" dirty="0"/>
              <a:t> </a:t>
            </a:r>
            <a:r>
              <a:rPr lang="en-US" altLang="zh-CN" b="1" dirty="0"/>
              <a:t>created</a:t>
            </a:r>
            <a:r>
              <a:rPr lang="en-US" altLang="zh-CN" dirty="0"/>
              <a:t> </a:t>
            </a:r>
            <a:r>
              <a:rPr lang="en-US" altLang="zh-CN" b="1" dirty="0"/>
              <a:t>object</a:t>
            </a:r>
            <a:r>
              <a:rPr lang="en-US" altLang="zh-CN" dirty="0"/>
              <a:t>.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/>
              <a:t>during</a:t>
            </a:r>
            <a:r>
              <a:rPr lang="en-US" altLang="zh-CN" dirty="0"/>
              <a:t> </a:t>
            </a:r>
            <a:r>
              <a:rPr lang="en-US" altLang="zh-CN" b="1" dirty="0"/>
              <a:t>ordinary</a:t>
            </a:r>
            <a:r>
              <a:rPr lang="en-US" altLang="zh-CN" dirty="0"/>
              <a:t> </a:t>
            </a:r>
            <a:r>
              <a:rPr lang="en-US" altLang="zh-CN" b="1" dirty="0"/>
              <a:t>assignment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/>
              <a:t>A </a:t>
            </a:r>
            <a:r>
              <a:rPr lang="en-US" altLang="zh-CN" b="1" dirty="0"/>
              <a:t>copy</a:t>
            </a:r>
            <a:r>
              <a:rPr lang="en-US" altLang="zh-CN" dirty="0"/>
              <a:t> </a:t>
            </a:r>
            <a:r>
              <a:rPr lang="en-US" altLang="zh-CN" b="1" dirty="0"/>
              <a:t>constructor</a:t>
            </a:r>
            <a:r>
              <a:rPr lang="en-US" altLang="zh-CN" dirty="0"/>
              <a:t> for a class normally has this </a:t>
            </a:r>
            <a:r>
              <a:rPr lang="en-US" altLang="zh-CN" b="1" dirty="0"/>
              <a:t>prototype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 err="1"/>
              <a:t>Class_name</a:t>
            </a:r>
            <a:r>
              <a:rPr lang="en-US" altLang="zh-CN" dirty="0"/>
              <a:t>(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Class_name</a:t>
            </a:r>
            <a:r>
              <a:rPr lang="en-US" altLang="zh-CN" dirty="0"/>
              <a:t> &amp;); </a:t>
            </a:r>
            <a:endParaRPr lang="en-US" altLang="zh-CN" dirty="0" smtClean="0"/>
          </a:p>
          <a:p>
            <a:r>
              <a:rPr lang="en-US" altLang="zh-CN" b="1" dirty="0"/>
              <a:t>When</a:t>
            </a:r>
            <a:r>
              <a:rPr lang="en-US" altLang="zh-CN" dirty="0"/>
              <a:t> a </a:t>
            </a:r>
            <a:r>
              <a:rPr lang="en-US" altLang="zh-CN" b="1" dirty="0"/>
              <a:t>Copy</a:t>
            </a:r>
            <a:r>
              <a:rPr lang="en-US" altLang="zh-CN" dirty="0"/>
              <a:t> </a:t>
            </a:r>
            <a:r>
              <a:rPr lang="en-US" altLang="zh-CN" b="1" dirty="0"/>
              <a:t>Constructor</a:t>
            </a:r>
            <a:r>
              <a:rPr lang="en-US" altLang="zh-CN" dirty="0"/>
              <a:t> Is </a:t>
            </a:r>
            <a:r>
              <a:rPr lang="en-US" altLang="zh-CN" b="1" dirty="0"/>
              <a:t>Used </a:t>
            </a:r>
            <a:endParaRPr lang="en-US" altLang="zh-CN" b="1" dirty="0" smtClean="0"/>
          </a:p>
          <a:p>
            <a:pPr lvl="1"/>
            <a:r>
              <a:rPr lang="en-US" altLang="zh-CN" dirty="0"/>
              <a:t>A copy constructor is invoked whenever a new </a:t>
            </a:r>
            <a:r>
              <a:rPr lang="en-US" altLang="zh-CN" b="1" dirty="0"/>
              <a:t>object</a:t>
            </a:r>
            <a:r>
              <a:rPr lang="en-US" altLang="zh-CN" dirty="0"/>
              <a:t> is </a:t>
            </a:r>
            <a:r>
              <a:rPr lang="en-US" altLang="zh-CN" b="1" dirty="0"/>
              <a:t>created</a:t>
            </a:r>
            <a:r>
              <a:rPr lang="en-US" altLang="zh-CN" dirty="0"/>
              <a:t> and </a:t>
            </a:r>
            <a:r>
              <a:rPr lang="en-US" altLang="zh-CN" b="1" dirty="0"/>
              <a:t>initialized</a:t>
            </a:r>
            <a:r>
              <a:rPr lang="en-US" altLang="zh-CN" dirty="0"/>
              <a:t> to </a:t>
            </a:r>
            <a:r>
              <a:rPr lang="en-US" altLang="zh-CN" dirty="0" smtClean="0"/>
              <a:t>an existing </a:t>
            </a:r>
            <a:r>
              <a:rPr lang="en-US" altLang="zh-CN" dirty="0"/>
              <a:t>object of the </a:t>
            </a:r>
            <a:r>
              <a:rPr lang="en-US" altLang="zh-CN" b="1" dirty="0"/>
              <a:t>same</a:t>
            </a:r>
            <a:r>
              <a:rPr lang="en-US" altLang="zh-CN" dirty="0"/>
              <a:t> </a:t>
            </a:r>
            <a:r>
              <a:rPr lang="en-US" altLang="zh-CN" b="1" dirty="0"/>
              <a:t>kind </a:t>
            </a:r>
            <a:endParaRPr lang="en-US" altLang="zh-CN" b="1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/>
              <a:t>Less obviously</a:t>
            </a:r>
            <a:r>
              <a:rPr lang="en-US" altLang="zh-CN" b="1" dirty="0"/>
              <a:t>, a compiler uses a copy constructor whenever a program generates</a:t>
            </a:r>
            <a:br>
              <a:rPr lang="en-US" altLang="zh-CN" b="1" dirty="0"/>
            </a:br>
            <a:r>
              <a:rPr lang="en-US" altLang="zh-CN" b="1" dirty="0"/>
              <a:t>copies of an object</a:t>
            </a:r>
            <a:r>
              <a:rPr lang="en-US" altLang="zh-CN" dirty="0"/>
              <a:t>. In particular, it’s used when a function passes an object by value </a:t>
            </a:r>
            <a:r>
              <a:rPr lang="en-US" altLang="zh-CN" dirty="0" smtClean="0"/>
              <a:t>or </a:t>
            </a:r>
            <a:r>
              <a:rPr lang="en-US" altLang="zh-CN" dirty="0"/>
              <a:t>when a function returns an </a:t>
            </a:r>
            <a:r>
              <a:rPr lang="en-US" altLang="zh-CN" dirty="0" smtClean="0"/>
              <a:t>object. </a:t>
            </a:r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/>
              <a:t>compiler </a:t>
            </a:r>
            <a:r>
              <a:rPr lang="en-US" altLang="zh-CN" b="1" dirty="0"/>
              <a:t>also</a:t>
            </a:r>
            <a:r>
              <a:rPr lang="en-US" altLang="zh-CN" dirty="0"/>
              <a:t> </a:t>
            </a:r>
            <a:r>
              <a:rPr lang="en-US" altLang="zh-CN" b="1" dirty="0"/>
              <a:t>uses</a:t>
            </a:r>
            <a:r>
              <a:rPr lang="en-US" altLang="zh-CN" dirty="0"/>
              <a:t> a </a:t>
            </a:r>
            <a:r>
              <a:rPr lang="en-US" altLang="zh-CN" b="1" dirty="0"/>
              <a:t>copy</a:t>
            </a:r>
            <a:r>
              <a:rPr lang="en-US" altLang="zh-CN" dirty="0"/>
              <a:t> </a:t>
            </a:r>
            <a:r>
              <a:rPr lang="en-US" altLang="zh-CN" b="1" dirty="0"/>
              <a:t>constructor</a:t>
            </a:r>
            <a:r>
              <a:rPr lang="en-US" altLang="zh-CN" dirty="0"/>
              <a:t> whenever it generates </a:t>
            </a:r>
            <a:r>
              <a:rPr lang="en-US" altLang="zh-CN" b="1" dirty="0"/>
              <a:t>temporary</a:t>
            </a:r>
            <a:r>
              <a:rPr lang="en-US" altLang="zh-CN" dirty="0"/>
              <a:t> </a:t>
            </a:r>
            <a:r>
              <a:rPr lang="en-US" altLang="zh-CN" b="1" dirty="0" smtClean="0"/>
              <a:t>objects</a:t>
            </a:r>
            <a:r>
              <a:rPr lang="en-US" altLang="zh-CN" dirty="0" smtClean="0"/>
              <a:t>.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092" y="3918679"/>
            <a:ext cx="4889751" cy="1270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108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--Special default Member </a:t>
            </a:r>
            <a:r>
              <a:rPr lang="en-US" altLang="zh-CN" dirty="0"/>
              <a:t>Functions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----copy constructor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7809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What</a:t>
            </a:r>
            <a:r>
              <a:rPr lang="en-US" altLang="zh-CN" dirty="0"/>
              <a:t> a </a:t>
            </a:r>
            <a:r>
              <a:rPr lang="en-US" altLang="zh-CN" b="1" dirty="0"/>
              <a:t>Default</a:t>
            </a:r>
            <a:r>
              <a:rPr lang="en-US" altLang="zh-CN" dirty="0"/>
              <a:t> </a:t>
            </a:r>
            <a:r>
              <a:rPr lang="en-US" altLang="zh-CN" b="1" dirty="0"/>
              <a:t>Copy</a:t>
            </a:r>
            <a:r>
              <a:rPr lang="en-US" altLang="zh-CN" dirty="0"/>
              <a:t> Constructor </a:t>
            </a:r>
            <a:r>
              <a:rPr lang="en-US" altLang="zh-CN" b="1" dirty="0" smtClean="0"/>
              <a:t>Does</a:t>
            </a:r>
          </a:p>
          <a:p>
            <a:pPr lvl="1"/>
            <a:r>
              <a:rPr lang="en-US" altLang="zh-CN" dirty="0"/>
              <a:t>The default copy constructor performs a </a:t>
            </a:r>
            <a:r>
              <a:rPr lang="en-US" altLang="zh-CN" b="1" dirty="0"/>
              <a:t>member-by-member</a:t>
            </a:r>
            <a:r>
              <a:rPr lang="en-US" altLang="zh-CN" dirty="0"/>
              <a:t> </a:t>
            </a:r>
            <a:r>
              <a:rPr lang="en-US" altLang="zh-CN" b="1" dirty="0"/>
              <a:t>copy</a:t>
            </a:r>
            <a:r>
              <a:rPr lang="en-US" altLang="zh-CN" dirty="0"/>
              <a:t> of the </a:t>
            </a:r>
            <a:r>
              <a:rPr lang="en-US" altLang="zh-CN" b="1" dirty="0" err="1" smtClean="0"/>
              <a:t>nonstatic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members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en-US" altLang="zh-CN" b="1" i="1" dirty="0" err="1"/>
              <a:t>memberwise</a:t>
            </a:r>
            <a:r>
              <a:rPr lang="en-US" altLang="zh-CN" i="1" dirty="0"/>
              <a:t> </a:t>
            </a:r>
            <a:r>
              <a:rPr lang="en-US" altLang="zh-CN" b="1" i="1" dirty="0"/>
              <a:t>copying</a:t>
            </a:r>
            <a:r>
              <a:rPr lang="en-US" altLang="zh-CN" dirty="0"/>
              <a:t>, also sometimes called </a:t>
            </a:r>
            <a:r>
              <a:rPr lang="en-US" altLang="zh-CN" b="1" i="1" dirty="0"/>
              <a:t>shallow</a:t>
            </a:r>
            <a:r>
              <a:rPr lang="en-US" altLang="zh-CN" i="1" dirty="0"/>
              <a:t> </a:t>
            </a:r>
            <a:r>
              <a:rPr lang="en-US" altLang="zh-CN" b="1" i="1" dirty="0"/>
              <a:t>copying</a:t>
            </a:r>
            <a:r>
              <a:rPr lang="en-US" altLang="zh-CN" dirty="0"/>
              <a:t>). Each member </a:t>
            </a:r>
            <a:r>
              <a:rPr lang="en-US" altLang="zh-CN" dirty="0" smtClean="0"/>
              <a:t>is copied </a:t>
            </a:r>
            <a:r>
              <a:rPr lang="en-US" altLang="zh-CN" b="1" dirty="0"/>
              <a:t>by</a:t>
            </a:r>
            <a:r>
              <a:rPr lang="en-US" altLang="zh-CN" dirty="0"/>
              <a:t> </a:t>
            </a:r>
            <a:r>
              <a:rPr lang="en-US" altLang="zh-CN" b="1" dirty="0"/>
              <a:t>value</a:t>
            </a:r>
            <a:r>
              <a:rPr lang="en-US" altLang="zh-CN" dirty="0"/>
              <a:t> 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Provide a </a:t>
            </a:r>
            <a:r>
              <a:rPr lang="en-US" altLang="zh-CN" b="1" dirty="0" smtClean="0"/>
              <a:t>explicit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copy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constructor</a:t>
            </a:r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r>
              <a:rPr lang="en-US" altLang="zh-CN" b="1" dirty="0"/>
              <a:t>What</a:t>
            </a:r>
            <a:r>
              <a:rPr lang="en-US" altLang="zh-CN" dirty="0"/>
              <a:t> </a:t>
            </a:r>
            <a:r>
              <a:rPr lang="en-US" altLang="zh-CN" b="1" dirty="0"/>
              <a:t>makes</a:t>
            </a:r>
            <a:r>
              <a:rPr lang="en-US" altLang="zh-CN" dirty="0"/>
              <a:t> defining the </a:t>
            </a:r>
            <a:r>
              <a:rPr lang="en-US" altLang="zh-CN" b="1" dirty="0"/>
              <a:t>copy</a:t>
            </a:r>
            <a:r>
              <a:rPr lang="en-US" altLang="zh-CN" dirty="0"/>
              <a:t> </a:t>
            </a:r>
            <a:r>
              <a:rPr lang="en-US" altLang="zh-CN" b="1" dirty="0"/>
              <a:t>constructor</a:t>
            </a:r>
            <a:r>
              <a:rPr lang="en-US" altLang="zh-CN" dirty="0"/>
              <a:t> </a:t>
            </a:r>
            <a:r>
              <a:rPr lang="en-US" altLang="zh-CN" b="1" dirty="0"/>
              <a:t>necessary</a:t>
            </a:r>
            <a:r>
              <a:rPr lang="en-US" altLang="zh-CN" dirty="0"/>
              <a:t> is the fact that some class members are new-initialized pointers to data rather than the data themselves. </a:t>
            </a:r>
            <a:endParaRPr lang="en-US" altLang="zh-CN" dirty="0" smtClean="0"/>
          </a:p>
          <a:p>
            <a:r>
              <a:rPr lang="en-US" altLang="zh-CN" dirty="0"/>
              <a:t>If a class contains members that are pointers initialized by new, you should define a </a:t>
            </a:r>
            <a:r>
              <a:rPr lang="en-US" altLang="zh-CN" dirty="0" smtClean="0"/>
              <a:t>copy constructor that </a:t>
            </a:r>
            <a:r>
              <a:rPr lang="en-US" altLang="zh-CN" dirty="0"/>
              <a:t>copies the pointed-to data instead of copying the pointers themselves. </a:t>
            </a:r>
            <a:r>
              <a:rPr lang="en-US" altLang="zh-CN" dirty="0" smtClean="0"/>
              <a:t>This is </a:t>
            </a:r>
            <a:r>
              <a:rPr lang="en-US" altLang="zh-CN" dirty="0"/>
              <a:t>termed </a:t>
            </a:r>
            <a:r>
              <a:rPr lang="en-US" altLang="zh-CN" b="1" i="1" dirty="0"/>
              <a:t>deep copying</a:t>
            </a:r>
            <a:r>
              <a:rPr lang="en-US" altLang="zh-CN" dirty="0"/>
              <a:t>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5" y="3594836"/>
            <a:ext cx="3124361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--Special default Member </a:t>
            </a:r>
            <a:r>
              <a:rPr lang="en-US" altLang="zh-CN" dirty="0"/>
              <a:t>Functions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----assignment operator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7809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C++ allows class object assignment. It does so by </a:t>
            </a:r>
            <a:r>
              <a:rPr lang="en-US" altLang="zh-CN" b="1" dirty="0"/>
              <a:t>automatically</a:t>
            </a:r>
            <a:r>
              <a:rPr lang="en-US" altLang="zh-CN" dirty="0"/>
              <a:t> </a:t>
            </a:r>
            <a:r>
              <a:rPr lang="en-US" altLang="zh-CN" b="1" dirty="0" smtClean="0"/>
              <a:t>overloading</a:t>
            </a:r>
            <a:r>
              <a:rPr lang="en-US" altLang="zh-CN" dirty="0" smtClean="0"/>
              <a:t> an </a:t>
            </a:r>
            <a:r>
              <a:rPr lang="en-US" altLang="zh-CN" dirty="0"/>
              <a:t>assignment operator for a </a:t>
            </a:r>
            <a:r>
              <a:rPr lang="en-US" altLang="zh-CN" dirty="0" smtClean="0"/>
              <a:t>class. This </a:t>
            </a:r>
            <a:r>
              <a:rPr lang="en-US" altLang="zh-CN" dirty="0"/>
              <a:t>operator has the following prototype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err="1" smtClean="0"/>
              <a:t>Class_name</a:t>
            </a:r>
            <a:r>
              <a:rPr lang="en-US" altLang="zh-CN" dirty="0" smtClean="0"/>
              <a:t> </a:t>
            </a:r>
            <a:r>
              <a:rPr lang="en-US" altLang="zh-CN" dirty="0"/>
              <a:t>&amp; </a:t>
            </a:r>
            <a:r>
              <a:rPr lang="en-US" altLang="zh-CN" dirty="0" err="1"/>
              <a:t>Class_name</a:t>
            </a:r>
            <a:r>
              <a:rPr lang="en-US" altLang="zh-CN" dirty="0"/>
              <a:t>::operator=(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Class_name</a:t>
            </a:r>
            <a:r>
              <a:rPr lang="en-US" altLang="zh-CN" dirty="0"/>
              <a:t> &amp;); </a:t>
            </a:r>
            <a:endParaRPr lang="en-US" altLang="zh-CN" dirty="0" smtClean="0"/>
          </a:p>
          <a:p>
            <a:r>
              <a:rPr lang="en-US" altLang="zh-CN" b="1" dirty="0"/>
              <a:t>When</a:t>
            </a:r>
            <a:r>
              <a:rPr lang="en-US" altLang="zh-CN" dirty="0"/>
              <a:t> an Assignment Operator Is </a:t>
            </a:r>
            <a:r>
              <a:rPr lang="en-US" altLang="zh-CN" b="1" dirty="0"/>
              <a:t>Used</a:t>
            </a:r>
            <a:r>
              <a:rPr lang="en-US" altLang="zh-CN" dirty="0"/>
              <a:t> and </a:t>
            </a:r>
            <a:r>
              <a:rPr lang="en-US" altLang="zh-CN" b="1" dirty="0"/>
              <a:t>What</a:t>
            </a:r>
            <a:r>
              <a:rPr lang="en-US" altLang="zh-CN" dirty="0"/>
              <a:t> It </a:t>
            </a:r>
            <a:r>
              <a:rPr lang="en-US" altLang="zh-CN" b="1" dirty="0" smtClean="0"/>
              <a:t>Does</a:t>
            </a:r>
          </a:p>
          <a:p>
            <a:pPr lvl="1"/>
            <a:r>
              <a:rPr lang="en-US" altLang="zh-CN" dirty="0"/>
              <a:t>An overloaded assignment operator is used when you assign one object to another </a:t>
            </a:r>
            <a:r>
              <a:rPr lang="en-US" altLang="zh-CN" b="1" dirty="0"/>
              <a:t>existing</a:t>
            </a:r>
            <a:r>
              <a:rPr lang="en-US" altLang="zh-CN" dirty="0"/>
              <a:t> </a:t>
            </a:r>
            <a:r>
              <a:rPr lang="en-US" altLang="zh-CN" dirty="0" smtClean="0"/>
              <a:t>object. </a:t>
            </a:r>
          </a:p>
          <a:p>
            <a:pPr lvl="2"/>
            <a:r>
              <a:rPr lang="en-US" altLang="zh-CN" dirty="0"/>
              <a:t>An assignment operator is not necessarily used when initializing an object: </a:t>
            </a:r>
            <a:br>
              <a:rPr lang="en-US" altLang="zh-CN" dirty="0"/>
            </a:br>
            <a:endParaRPr lang="en-US" altLang="zh-CN" b="1" dirty="0"/>
          </a:p>
          <a:p>
            <a:pPr lvl="1"/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/>
            <a:r>
              <a:rPr lang="en-US" altLang="zh-CN" dirty="0"/>
              <a:t>Like a copy constructor, an implicit implementation of an assignment operator performs a </a:t>
            </a:r>
            <a:r>
              <a:rPr lang="en-US" altLang="zh-CN" b="1" dirty="0"/>
              <a:t>member-to-member</a:t>
            </a:r>
            <a:r>
              <a:rPr lang="en-US" altLang="zh-CN" dirty="0"/>
              <a:t> </a:t>
            </a:r>
            <a:r>
              <a:rPr lang="en-US" altLang="zh-CN" dirty="0" smtClean="0"/>
              <a:t>copy.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8" y="4564621"/>
            <a:ext cx="2928047" cy="654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18" y="4749157"/>
            <a:ext cx="5753396" cy="285765"/>
          </a:xfrm>
          <a:prstGeom prst="rect">
            <a:avLst/>
          </a:prstGeom>
        </p:spPr>
      </p:pic>
      <p:cxnSp>
        <p:nvCxnSpPr>
          <p:cNvPr id="8" name="曲线连接符 7"/>
          <p:cNvCxnSpPr>
            <a:endCxn id="4" idx="0"/>
          </p:cNvCxnSpPr>
          <p:nvPr/>
        </p:nvCxnSpPr>
        <p:spPr>
          <a:xfrm rot="10800000" flipV="1">
            <a:off x="1960492" y="3931919"/>
            <a:ext cx="1367924" cy="6327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/>
          <p:nvPr/>
        </p:nvCxnSpPr>
        <p:spPr>
          <a:xfrm rot="16200000" flipH="1">
            <a:off x="10155750" y="4425882"/>
            <a:ext cx="326509" cy="3200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158984" y="5073899"/>
            <a:ext cx="1859805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50" dirty="0" smtClean="0"/>
              <a:t>it is </a:t>
            </a:r>
            <a:r>
              <a:rPr lang="en-US" altLang="zh-CN" sz="1050" dirty="0" err="1" smtClean="0"/>
              <a:t>implemention</a:t>
            </a:r>
            <a:r>
              <a:rPr lang="en-US" altLang="zh-CN" sz="1050" dirty="0" smtClean="0"/>
              <a:t> defined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266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Enhanced feature of Objects and classes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--Special default Member </a:t>
            </a:r>
            <a:r>
              <a:rPr lang="en-US" altLang="zh-CN" dirty="0"/>
              <a:t>Functions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----assignment operator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368296"/>
            <a:ext cx="8915400" cy="4343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you can  </a:t>
            </a:r>
            <a:r>
              <a:rPr lang="en-US" altLang="zh-CN" b="1" dirty="0" smtClean="0"/>
              <a:t>provide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your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own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assignment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operator</a:t>
            </a:r>
            <a:r>
              <a:rPr lang="en-US" altLang="zh-CN" dirty="0" smtClean="0"/>
              <a:t> to do a deep copy by the mechanism of operator overloading.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78" y="3025373"/>
            <a:ext cx="4692891" cy="8255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2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Inheritance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1" dirty="0"/>
              <a:t>class</a:t>
            </a:r>
            <a:r>
              <a:rPr lang="en-US" altLang="zh-CN" i="1" dirty="0"/>
              <a:t> </a:t>
            </a:r>
            <a:r>
              <a:rPr lang="en-US" altLang="zh-CN" b="1" i="1" dirty="0"/>
              <a:t>inheritance</a:t>
            </a:r>
            <a:r>
              <a:rPr lang="en-US" altLang="zh-CN" dirty="0"/>
              <a:t>, lets you derive </a:t>
            </a:r>
            <a:r>
              <a:rPr lang="en-US" altLang="zh-CN" dirty="0" smtClean="0"/>
              <a:t>new classes </a:t>
            </a:r>
            <a:r>
              <a:rPr lang="en-US" altLang="zh-CN" dirty="0"/>
              <a:t>from old ones, with the </a:t>
            </a:r>
            <a:r>
              <a:rPr lang="en-US" altLang="zh-CN" dirty="0" smtClean="0"/>
              <a:t>derived(</a:t>
            </a:r>
            <a:r>
              <a:rPr lang="zh-CN" altLang="en-US" dirty="0" smtClean="0"/>
              <a:t>派生</a:t>
            </a:r>
            <a:r>
              <a:rPr lang="en-US" altLang="zh-CN" dirty="0" smtClean="0"/>
              <a:t>) </a:t>
            </a:r>
            <a:r>
              <a:rPr lang="en-US" altLang="zh-CN" dirty="0"/>
              <a:t>class inheriting the properties, including the methods, of the old class, called a </a:t>
            </a:r>
            <a:r>
              <a:rPr lang="en-US" altLang="zh-CN" b="1" i="1" dirty="0"/>
              <a:t>base</a:t>
            </a:r>
            <a:r>
              <a:rPr lang="en-US" altLang="zh-CN" i="1" dirty="0"/>
              <a:t> </a:t>
            </a:r>
            <a:r>
              <a:rPr lang="en-US" altLang="zh-CN" b="1" i="1" dirty="0" smtClean="0"/>
              <a:t>class</a:t>
            </a:r>
            <a:r>
              <a:rPr lang="en-US" altLang="zh-CN" i="1" dirty="0" smtClean="0"/>
              <a:t>.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Here are some things you can do with inheritance: </a:t>
            </a:r>
            <a:endParaRPr lang="en-US" altLang="zh-CN" dirty="0" smtClean="0"/>
          </a:p>
          <a:p>
            <a:pPr lvl="1"/>
            <a:r>
              <a:rPr lang="en-US" altLang="zh-CN" dirty="0"/>
              <a:t>You can add functionality to an existing class. </a:t>
            </a:r>
            <a:endParaRPr lang="en-US" altLang="zh-CN" dirty="0" smtClean="0"/>
          </a:p>
          <a:p>
            <a:pPr lvl="1"/>
            <a:r>
              <a:rPr lang="en-US" altLang="zh-CN" dirty="0"/>
              <a:t>You can add to the data that a class represents. </a:t>
            </a:r>
            <a:endParaRPr lang="en-US" altLang="zh-CN" dirty="0" smtClean="0"/>
          </a:p>
          <a:p>
            <a:pPr lvl="1"/>
            <a:r>
              <a:rPr lang="en-US" altLang="zh-CN" dirty="0"/>
              <a:t>You can modify how a class method behaves.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555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</a:t>
            </a:r>
            <a:r>
              <a:rPr lang="en-US" altLang="zh-CN" dirty="0" smtClean="0"/>
              <a:t>Inheritance</a:t>
            </a:r>
            <a:br>
              <a:rPr lang="en-US" altLang="zh-CN" dirty="0" smtClean="0"/>
            </a:br>
            <a:r>
              <a:rPr lang="en-US" altLang="zh-CN" dirty="0" smtClean="0"/>
              <a:t>-- deriving a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To derive a class, it may be like: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dirty="0"/>
              <a:t>The colon indicates that the </a:t>
            </a:r>
            <a:r>
              <a:rPr lang="en-US" altLang="zh-CN" dirty="0" err="1"/>
              <a:t>RatedPlayer</a:t>
            </a:r>
            <a:r>
              <a:rPr lang="en-US" altLang="zh-CN" dirty="0"/>
              <a:t> class is based on the </a:t>
            </a:r>
            <a:r>
              <a:rPr lang="en-US" altLang="zh-CN" dirty="0" err="1"/>
              <a:t>TableTennisPlayer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clas</a:t>
            </a:r>
            <a:r>
              <a:rPr lang="en-US" altLang="zh-CN" dirty="0"/>
              <a:t>s</a:t>
            </a:r>
            <a:endParaRPr lang="en-US" altLang="zh-CN" dirty="0" smtClean="0"/>
          </a:p>
          <a:p>
            <a:pPr lvl="1"/>
            <a:r>
              <a:rPr lang="en-US" altLang="zh-CN" dirty="0"/>
              <a:t>This particular heading indicates that </a:t>
            </a:r>
            <a:r>
              <a:rPr lang="en-US" altLang="zh-CN" dirty="0" err="1"/>
              <a:t>TableTennisPlayer</a:t>
            </a:r>
            <a:r>
              <a:rPr lang="en-US" altLang="zh-CN" dirty="0"/>
              <a:t> is a </a:t>
            </a:r>
            <a:r>
              <a:rPr lang="en-US" altLang="zh-CN" b="1" dirty="0"/>
              <a:t>public</a:t>
            </a:r>
            <a:r>
              <a:rPr lang="en-US" altLang="zh-CN" dirty="0"/>
              <a:t> base </a:t>
            </a:r>
            <a:r>
              <a:rPr lang="en-US" altLang="zh-CN" dirty="0" smtClean="0"/>
              <a:t>class.</a:t>
            </a:r>
            <a:r>
              <a:rPr lang="en-US" altLang="zh-CN" dirty="0"/>
              <a:t> this</a:t>
            </a:r>
            <a:br>
              <a:rPr lang="en-US" altLang="zh-CN" dirty="0"/>
            </a:br>
            <a:r>
              <a:rPr lang="en-US" altLang="zh-CN" dirty="0"/>
              <a:t>is termed </a:t>
            </a:r>
            <a:r>
              <a:rPr lang="en-US" altLang="zh-CN" b="1" i="1" dirty="0"/>
              <a:t>public</a:t>
            </a:r>
            <a:r>
              <a:rPr lang="en-US" altLang="zh-CN" i="1" dirty="0"/>
              <a:t> </a:t>
            </a:r>
            <a:r>
              <a:rPr lang="en-US" altLang="zh-CN" b="1" i="1" dirty="0"/>
              <a:t>derivation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/>
              <a:t>With </a:t>
            </a:r>
            <a:r>
              <a:rPr lang="en-US" altLang="zh-CN" b="1" dirty="0" smtClean="0"/>
              <a:t>public</a:t>
            </a:r>
            <a:r>
              <a:rPr lang="en-US" altLang="zh-CN" dirty="0" smtClean="0"/>
              <a:t> </a:t>
            </a:r>
            <a:r>
              <a:rPr lang="en-US" altLang="zh-CN" b="1" dirty="0"/>
              <a:t>derivation</a:t>
            </a:r>
            <a:r>
              <a:rPr lang="en-US" altLang="zh-CN" dirty="0"/>
              <a:t>, the public members of the base class become public members </a:t>
            </a:r>
            <a:r>
              <a:rPr lang="en-US" altLang="zh-CN" dirty="0" smtClean="0"/>
              <a:t>of the </a:t>
            </a:r>
            <a:r>
              <a:rPr lang="en-US" altLang="zh-CN" dirty="0"/>
              <a:t>derived class</a:t>
            </a:r>
            <a:r>
              <a:rPr lang="en-US" altLang="zh-CN" dirty="0" smtClean="0"/>
              <a:t>. The </a:t>
            </a:r>
            <a:r>
              <a:rPr lang="en-US" altLang="zh-CN" b="1" dirty="0"/>
              <a:t>private</a:t>
            </a:r>
            <a:r>
              <a:rPr lang="en-US" altLang="zh-CN" dirty="0"/>
              <a:t> </a:t>
            </a:r>
            <a:r>
              <a:rPr lang="en-US" altLang="zh-CN" b="1" dirty="0"/>
              <a:t>portions</a:t>
            </a:r>
            <a:r>
              <a:rPr lang="en-US" altLang="zh-CN" dirty="0"/>
              <a:t> of a base class become part of the derived class, </a:t>
            </a:r>
            <a:r>
              <a:rPr lang="en-US" altLang="zh-CN" dirty="0" smtClean="0"/>
              <a:t>but they </a:t>
            </a:r>
            <a:r>
              <a:rPr lang="en-US" altLang="zh-CN" b="1" dirty="0"/>
              <a:t>can</a:t>
            </a:r>
            <a:r>
              <a:rPr lang="en-US" altLang="zh-CN" dirty="0"/>
              <a:t> be </a:t>
            </a:r>
            <a:r>
              <a:rPr lang="en-US" altLang="zh-CN" b="1" dirty="0"/>
              <a:t>accessed</a:t>
            </a:r>
            <a:r>
              <a:rPr lang="en-US" altLang="zh-CN" dirty="0"/>
              <a:t> </a:t>
            </a:r>
            <a:r>
              <a:rPr lang="en-US" altLang="zh-CN" b="1" dirty="0"/>
              <a:t>only</a:t>
            </a:r>
            <a:r>
              <a:rPr lang="en-US" altLang="zh-CN" dirty="0"/>
              <a:t> </a:t>
            </a:r>
            <a:r>
              <a:rPr lang="en-US" altLang="zh-CN" b="1" dirty="0"/>
              <a:t>through</a:t>
            </a:r>
            <a:r>
              <a:rPr lang="en-US" altLang="zh-CN" dirty="0"/>
              <a:t> </a:t>
            </a:r>
            <a:r>
              <a:rPr lang="en-US" altLang="zh-CN" b="1" dirty="0"/>
              <a:t>public</a:t>
            </a:r>
            <a:r>
              <a:rPr lang="en-US" altLang="zh-CN" dirty="0"/>
              <a:t> and </a:t>
            </a:r>
            <a:r>
              <a:rPr lang="en-US" altLang="zh-CN" b="1" dirty="0"/>
              <a:t>protected</a:t>
            </a:r>
            <a:r>
              <a:rPr lang="en-US" altLang="zh-CN" dirty="0"/>
              <a:t> </a:t>
            </a:r>
            <a:r>
              <a:rPr lang="en-US" altLang="zh-CN" b="1" dirty="0"/>
              <a:t>methods</a:t>
            </a:r>
            <a:r>
              <a:rPr lang="en-US" altLang="zh-CN" dirty="0"/>
              <a:t> of the </a:t>
            </a:r>
            <a:r>
              <a:rPr lang="en-US" altLang="zh-CN" b="1" dirty="0"/>
              <a:t>base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.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74" y="2569945"/>
            <a:ext cx="4813547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/>
              <a:t>-- Constructors: Access Considerations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958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 </a:t>
            </a:r>
            <a:r>
              <a:rPr lang="en-US" altLang="zh-CN" b="1" dirty="0"/>
              <a:t>derived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does not have </a:t>
            </a:r>
            <a:r>
              <a:rPr lang="en-US" altLang="zh-CN" b="1" dirty="0"/>
              <a:t>direct</a:t>
            </a:r>
            <a:r>
              <a:rPr lang="en-US" altLang="zh-CN" dirty="0"/>
              <a:t> </a:t>
            </a:r>
            <a:r>
              <a:rPr lang="en-US" altLang="zh-CN" b="1" dirty="0"/>
              <a:t>access</a:t>
            </a:r>
            <a:r>
              <a:rPr lang="en-US" altLang="zh-CN" dirty="0"/>
              <a:t> to the </a:t>
            </a:r>
            <a:r>
              <a:rPr lang="en-US" altLang="zh-CN" b="1" dirty="0"/>
              <a:t>private</a:t>
            </a:r>
            <a:r>
              <a:rPr lang="en-US" altLang="zh-CN" dirty="0"/>
              <a:t> </a:t>
            </a:r>
            <a:r>
              <a:rPr lang="en-US" altLang="zh-CN" b="1" dirty="0"/>
              <a:t>members</a:t>
            </a:r>
            <a:r>
              <a:rPr lang="en-US" altLang="zh-CN" dirty="0"/>
              <a:t> of the base class; it </a:t>
            </a:r>
            <a:r>
              <a:rPr lang="en-US" altLang="zh-CN" dirty="0" smtClean="0"/>
              <a:t>has to </a:t>
            </a:r>
            <a:r>
              <a:rPr lang="en-US" altLang="zh-CN" dirty="0"/>
              <a:t>work through the base-class methods </a:t>
            </a:r>
            <a:endParaRPr lang="en-US" altLang="zh-CN" dirty="0" smtClean="0"/>
          </a:p>
          <a:p>
            <a:r>
              <a:rPr lang="en-US" altLang="zh-CN" dirty="0"/>
              <a:t>the </a:t>
            </a:r>
            <a:r>
              <a:rPr lang="en-US" altLang="zh-CN" b="1" dirty="0"/>
              <a:t>derived-class</a:t>
            </a:r>
            <a:r>
              <a:rPr lang="en-US" altLang="zh-CN" dirty="0"/>
              <a:t> </a:t>
            </a:r>
            <a:r>
              <a:rPr lang="en-US" altLang="zh-CN" b="1" dirty="0"/>
              <a:t>constructors</a:t>
            </a:r>
            <a:r>
              <a:rPr lang="en-US" altLang="zh-CN" dirty="0"/>
              <a:t> have to </a:t>
            </a:r>
            <a:r>
              <a:rPr lang="en-US" altLang="zh-CN" b="1" dirty="0"/>
              <a:t>use</a:t>
            </a:r>
            <a:r>
              <a:rPr lang="en-US" altLang="zh-CN" dirty="0"/>
              <a:t> the </a:t>
            </a:r>
            <a:r>
              <a:rPr lang="en-US" altLang="zh-CN" b="1" dirty="0"/>
              <a:t>base-class</a:t>
            </a:r>
            <a:r>
              <a:rPr lang="en-US" altLang="zh-CN" dirty="0"/>
              <a:t> </a:t>
            </a:r>
            <a:r>
              <a:rPr lang="en-US" altLang="zh-CN" b="1" dirty="0"/>
              <a:t>constructors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/>
              <a:t>C++ uses the </a:t>
            </a:r>
            <a:r>
              <a:rPr lang="en-US" altLang="zh-CN" b="1" dirty="0"/>
              <a:t>member initializer </a:t>
            </a:r>
            <a:r>
              <a:rPr lang="en-US" altLang="zh-CN" b="1" dirty="0" smtClean="0"/>
              <a:t>list(</a:t>
            </a:r>
            <a:r>
              <a:rPr lang="zh-CN" altLang="en-US" dirty="0" smtClean="0"/>
              <a:t>成员初始化列表</a:t>
            </a:r>
            <a:r>
              <a:rPr lang="en-US" altLang="zh-CN" b="1" dirty="0" smtClean="0"/>
              <a:t>)</a:t>
            </a:r>
            <a:r>
              <a:rPr lang="en-US" altLang="zh-CN" dirty="0" smtClean="0"/>
              <a:t> </a:t>
            </a:r>
            <a:r>
              <a:rPr lang="en-US" altLang="zh-CN" dirty="0"/>
              <a:t>syntax to </a:t>
            </a:r>
            <a:r>
              <a:rPr lang="en-US" altLang="zh-CN" dirty="0" smtClean="0"/>
              <a:t>construct the base class object.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the member </a:t>
            </a:r>
            <a:r>
              <a:rPr lang="en-US" altLang="zh-CN" dirty="0"/>
              <a:t>initializer list i</a:t>
            </a:r>
            <a:r>
              <a:rPr lang="en-US" altLang="zh-CN" dirty="0" smtClean="0"/>
              <a:t>s </a:t>
            </a:r>
            <a:r>
              <a:rPr lang="en-US" altLang="zh-CN" b="1" dirty="0"/>
              <a:t>executable</a:t>
            </a:r>
            <a:r>
              <a:rPr lang="en-US" altLang="zh-CN" dirty="0"/>
              <a:t> </a:t>
            </a:r>
            <a:r>
              <a:rPr lang="en-US" altLang="zh-CN" b="1" dirty="0"/>
              <a:t>code</a:t>
            </a:r>
            <a:r>
              <a:rPr lang="en-US" altLang="zh-CN" dirty="0"/>
              <a:t>, and it calls the </a:t>
            </a:r>
            <a:r>
              <a:rPr lang="en-US" altLang="zh-CN" dirty="0" err="1"/>
              <a:t>TableTennisPlayer</a:t>
            </a:r>
            <a:r>
              <a:rPr lang="en-US" altLang="zh-CN" dirty="0"/>
              <a:t> </a:t>
            </a:r>
            <a:r>
              <a:rPr lang="en-US" altLang="zh-CN" dirty="0" smtClean="0"/>
              <a:t>constructor</a:t>
            </a:r>
          </a:p>
          <a:p>
            <a:pPr lvl="1"/>
            <a:r>
              <a:rPr lang="en-US" altLang="zh-CN" dirty="0"/>
              <a:t>if you </a:t>
            </a:r>
            <a:r>
              <a:rPr lang="en-US" altLang="zh-CN" b="1" dirty="0"/>
              <a:t>omit</a:t>
            </a:r>
            <a:r>
              <a:rPr lang="en-US" altLang="zh-CN" dirty="0"/>
              <a:t> </a:t>
            </a:r>
            <a:r>
              <a:rPr lang="en-US" altLang="zh-CN" b="1" dirty="0"/>
              <a:t>calling</a:t>
            </a:r>
            <a:r>
              <a:rPr lang="en-US" altLang="zh-CN" dirty="0"/>
              <a:t> a </a:t>
            </a:r>
            <a:r>
              <a:rPr lang="en-US" altLang="zh-CN" b="1" dirty="0"/>
              <a:t>base-class</a:t>
            </a:r>
            <a:r>
              <a:rPr lang="en-US" altLang="zh-CN" dirty="0"/>
              <a:t> </a:t>
            </a:r>
            <a:r>
              <a:rPr lang="en-US" altLang="zh-CN" b="1" dirty="0"/>
              <a:t>constructor</a:t>
            </a:r>
            <a:r>
              <a:rPr lang="en-US" altLang="zh-CN" dirty="0"/>
              <a:t>, the program uses the </a:t>
            </a:r>
            <a:r>
              <a:rPr lang="en-US" altLang="zh-CN" b="1" dirty="0"/>
              <a:t>default</a:t>
            </a:r>
            <a:r>
              <a:rPr lang="en-US" altLang="zh-CN" dirty="0"/>
              <a:t> </a:t>
            </a:r>
            <a:r>
              <a:rPr lang="en-US" altLang="zh-CN" b="1" dirty="0"/>
              <a:t>base-class</a:t>
            </a:r>
            <a:r>
              <a:rPr lang="en-US" altLang="zh-CN" dirty="0"/>
              <a:t> constructor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</a:t>
            </a:r>
            <a:r>
              <a:rPr lang="en-US" altLang="zh-CN" b="1" dirty="0" smtClean="0"/>
              <a:t>constructor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declaration</a:t>
            </a:r>
            <a:r>
              <a:rPr lang="en-US" altLang="zh-CN" dirty="0" smtClean="0"/>
              <a:t> of a </a:t>
            </a:r>
            <a:r>
              <a:rPr lang="en-US" altLang="zh-CN" b="1" dirty="0" smtClean="0"/>
              <a:t>derived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class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don’t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need</a:t>
            </a:r>
            <a:r>
              <a:rPr lang="en-US" altLang="zh-CN" dirty="0" smtClean="0"/>
              <a:t> the </a:t>
            </a:r>
            <a:r>
              <a:rPr lang="en-US" altLang="zh-CN" b="1" dirty="0" smtClean="0"/>
              <a:t>declaration</a:t>
            </a:r>
            <a:r>
              <a:rPr lang="en-US" altLang="zh-CN" dirty="0" smtClean="0"/>
              <a:t> of member </a:t>
            </a:r>
            <a:r>
              <a:rPr lang="en-US" altLang="zh-CN" b="1" dirty="0" smtClean="0"/>
              <a:t>initializer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list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911" y="3742603"/>
            <a:ext cx="5029458" cy="10351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559" y="3504859"/>
            <a:ext cx="2738825" cy="1210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33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Dealing with </a:t>
            </a:r>
            <a:r>
              <a:rPr lang="en-US" altLang="zh-CN" dirty="0" smtClean="0"/>
              <a:t>data</a:t>
            </a:r>
            <a:br>
              <a:rPr lang="en-US" altLang="zh-CN" dirty="0" smtClean="0"/>
            </a:br>
            <a:r>
              <a:rPr lang="en-US" altLang="zh-CN" dirty="0" smtClean="0"/>
              <a:t>-- special variable initialization way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int</a:t>
            </a:r>
            <a:r>
              <a:rPr lang="en-US" altLang="zh-CN" dirty="0"/>
              <a:t> emus{7}; // set emus to 5</a:t>
            </a:r>
            <a:br>
              <a:rPr lang="en-US" altLang="zh-CN" dirty="0"/>
            </a:br>
            <a:r>
              <a:rPr lang="en-US" altLang="zh-CN" dirty="0" err="1"/>
              <a:t>int</a:t>
            </a:r>
            <a:r>
              <a:rPr lang="en-US" altLang="zh-CN" dirty="0"/>
              <a:t> rheas = {12}; // set rheas to 12 </a:t>
            </a:r>
            <a:br>
              <a:rPr lang="en-US" altLang="zh-CN" dirty="0"/>
            </a:br>
            <a:r>
              <a:rPr lang="en-US" altLang="zh-CN" dirty="0" err="1"/>
              <a:t>int</a:t>
            </a:r>
            <a:r>
              <a:rPr lang="en-US" altLang="zh-CN" dirty="0"/>
              <a:t> rocs = {}; // set rocs to 0</a:t>
            </a:r>
            <a:br>
              <a:rPr lang="en-US" altLang="zh-CN" dirty="0"/>
            </a:br>
            <a:r>
              <a:rPr lang="en-US" altLang="zh-CN" dirty="0" err="1"/>
              <a:t>int</a:t>
            </a:r>
            <a:r>
              <a:rPr lang="en-US" altLang="zh-CN" dirty="0"/>
              <a:t> psychics{}; // set psychics to </a:t>
            </a:r>
            <a:r>
              <a:rPr lang="en-US" altLang="zh-CN" dirty="0" smtClean="0"/>
              <a:t>0</a:t>
            </a:r>
          </a:p>
          <a:p>
            <a:r>
              <a:rPr lang="en-US" altLang="zh-CN" dirty="0"/>
              <a:t>the </a:t>
            </a:r>
            <a:r>
              <a:rPr lang="en-US" altLang="zh-CN" b="1" dirty="0"/>
              <a:t>reason</a:t>
            </a:r>
            <a:r>
              <a:rPr lang="en-US" altLang="zh-CN" dirty="0"/>
              <a:t> is to make using C++ easier for the novice </a:t>
            </a:r>
            <a:endParaRPr lang="en-US" altLang="zh-CN" dirty="0" smtClean="0"/>
          </a:p>
          <a:p>
            <a:pPr lvl="1"/>
            <a:r>
              <a:rPr lang="en-US" altLang="zh-CN" dirty="0"/>
              <a:t>C++ added the parentheses form of initialization to make initializing ordinary </a:t>
            </a:r>
            <a:r>
              <a:rPr lang="en-US" altLang="zh-CN" dirty="0" err="1" smtClean="0"/>
              <a:t>variablesmore</a:t>
            </a:r>
            <a:r>
              <a:rPr lang="en-US" altLang="zh-CN" dirty="0" smtClean="0"/>
              <a:t> </a:t>
            </a:r>
            <a:r>
              <a:rPr lang="en-US" altLang="zh-CN" b="1" dirty="0"/>
              <a:t>like initializing class variables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1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/>
              <a:t>-- Constructors: Access Considerations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958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You may, if you like, </a:t>
            </a:r>
            <a:r>
              <a:rPr lang="en-US" altLang="zh-CN" b="1" dirty="0"/>
              <a:t>also</a:t>
            </a:r>
            <a:r>
              <a:rPr lang="en-US" altLang="zh-CN" dirty="0"/>
              <a:t> use </a:t>
            </a:r>
            <a:r>
              <a:rPr lang="en-US" altLang="zh-CN" b="1" dirty="0"/>
              <a:t>member</a:t>
            </a:r>
            <a:r>
              <a:rPr lang="en-US" altLang="zh-CN" dirty="0"/>
              <a:t> </a:t>
            </a:r>
            <a:r>
              <a:rPr lang="en-US" altLang="zh-CN" b="1" dirty="0"/>
              <a:t>initializer</a:t>
            </a:r>
            <a:r>
              <a:rPr lang="en-US" altLang="zh-CN" dirty="0"/>
              <a:t> </a:t>
            </a:r>
            <a:r>
              <a:rPr lang="en-US" altLang="zh-CN" b="1" dirty="0"/>
              <a:t>list</a:t>
            </a:r>
            <a:r>
              <a:rPr lang="en-US" altLang="zh-CN" dirty="0"/>
              <a:t> syntax for members of the </a:t>
            </a:r>
            <a:r>
              <a:rPr lang="en-US" altLang="zh-CN" b="1" dirty="0" smtClean="0"/>
              <a:t>derived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class</a:t>
            </a:r>
            <a:r>
              <a:rPr lang="en-US" altLang="zh-CN" dirty="0"/>
              <a:t>. In this case, you use the </a:t>
            </a:r>
            <a:r>
              <a:rPr lang="en-US" altLang="zh-CN" b="1" dirty="0"/>
              <a:t>member</a:t>
            </a:r>
            <a:r>
              <a:rPr lang="en-US" altLang="zh-CN" dirty="0"/>
              <a:t> </a:t>
            </a:r>
            <a:r>
              <a:rPr lang="en-US" altLang="zh-CN" b="1" dirty="0"/>
              <a:t>name</a:t>
            </a:r>
            <a:r>
              <a:rPr lang="en-US" altLang="zh-CN" dirty="0"/>
              <a:t> instead of the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b="1" dirty="0"/>
              <a:t>name</a:t>
            </a:r>
            <a:r>
              <a:rPr lang="en-US" altLang="zh-CN" dirty="0"/>
              <a:t> in the list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/>
              <a:t>K</a:t>
            </a:r>
            <a:r>
              <a:rPr lang="en-US" altLang="zh-CN" b="1" dirty="0" smtClean="0"/>
              <a:t>ey</a:t>
            </a:r>
            <a:r>
              <a:rPr lang="en-US" altLang="zh-CN" dirty="0" smtClean="0"/>
              <a:t> </a:t>
            </a:r>
            <a:r>
              <a:rPr lang="en-US" altLang="zh-CN" b="1" dirty="0"/>
              <a:t>points</a:t>
            </a:r>
            <a:r>
              <a:rPr lang="en-US" altLang="zh-CN" dirty="0"/>
              <a:t> about </a:t>
            </a:r>
            <a:r>
              <a:rPr lang="en-US" altLang="zh-CN" b="1" dirty="0"/>
              <a:t>constructors</a:t>
            </a:r>
            <a:r>
              <a:rPr lang="en-US" altLang="zh-CN" dirty="0"/>
              <a:t> for </a:t>
            </a:r>
            <a:r>
              <a:rPr lang="en-US" altLang="zh-CN" b="1" dirty="0"/>
              <a:t>derived</a:t>
            </a:r>
            <a:r>
              <a:rPr lang="en-US" altLang="zh-CN" dirty="0"/>
              <a:t> </a:t>
            </a:r>
            <a:r>
              <a:rPr lang="en-US" altLang="zh-CN" b="1" dirty="0"/>
              <a:t>classes</a:t>
            </a:r>
            <a:r>
              <a:rPr lang="en-US" altLang="zh-CN" dirty="0"/>
              <a:t>: </a:t>
            </a:r>
            <a:endParaRPr lang="en-US" altLang="zh-CN" dirty="0" smtClean="0"/>
          </a:p>
          <a:p>
            <a:pPr lvl="1"/>
            <a:r>
              <a:rPr lang="en-US" altLang="zh-CN" dirty="0"/>
              <a:t>The base-class object is constructed </a:t>
            </a:r>
            <a:r>
              <a:rPr lang="en-US" altLang="zh-CN" dirty="0" smtClean="0"/>
              <a:t>first.</a:t>
            </a:r>
            <a:endParaRPr lang="en-US" altLang="zh-CN" dirty="0"/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/>
              <a:t>derived-class constructor should pass base-class information to a base-class</a:t>
            </a:r>
            <a:br>
              <a:rPr lang="en-US" altLang="zh-CN" dirty="0"/>
            </a:br>
            <a:r>
              <a:rPr lang="en-US" altLang="zh-CN" dirty="0"/>
              <a:t>constructor via a member initializer </a:t>
            </a:r>
            <a:r>
              <a:rPr lang="en-US" altLang="zh-CN" dirty="0" smtClean="0"/>
              <a:t>list.</a:t>
            </a:r>
            <a:endParaRPr lang="en-US" altLang="zh-CN" dirty="0"/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/>
              <a:t>derived-class constructor should initialize the data members that were </a:t>
            </a:r>
            <a:r>
              <a:rPr lang="en-US" altLang="zh-CN" dirty="0" smtClean="0"/>
              <a:t>added to </a:t>
            </a:r>
            <a:r>
              <a:rPr lang="en-US" altLang="zh-CN" dirty="0"/>
              <a:t>the derived class. </a:t>
            </a:r>
            <a:endParaRPr lang="en-US" altLang="zh-CN" dirty="0" smtClean="0"/>
          </a:p>
          <a:p>
            <a:r>
              <a:rPr lang="en-US" altLang="zh-CN" dirty="0" smtClean="0"/>
              <a:t>the order to destruct the object by destructor is opposite of the constructor : first derived object, then base object.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44" y="2992218"/>
            <a:ext cx="4598536" cy="9154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505" y="3002048"/>
            <a:ext cx="4496082" cy="910665"/>
          </a:xfrm>
          <a:prstGeom prst="rect">
            <a:avLst/>
          </a:prstGeom>
        </p:spPr>
      </p:pic>
      <p:sp>
        <p:nvSpPr>
          <p:cNvPr id="8" name="等于号 7"/>
          <p:cNvSpPr/>
          <p:nvPr/>
        </p:nvSpPr>
        <p:spPr>
          <a:xfrm>
            <a:off x="6135624" y="3200400"/>
            <a:ext cx="367873" cy="429768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/>
              <a:t>-- Special Relationships Between Derived and Base Classes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5264" y="2133600"/>
            <a:ext cx="8249348" cy="44958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he relationships are:</a:t>
            </a:r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/>
              <a:t>derived-class object can use base-class methods, provided that the </a:t>
            </a:r>
            <a:r>
              <a:rPr lang="en-US" altLang="zh-CN" dirty="0" smtClean="0"/>
              <a:t>methods are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/>
              <a:t>private </a:t>
            </a:r>
            <a:endParaRPr lang="en-US" altLang="zh-CN" b="1" dirty="0" smtClean="0"/>
          </a:p>
          <a:p>
            <a:pPr lvl="1"/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base-class pointer can point to a </a:t>
            </a:r>
            <a:r>
              <a:rPr lang="en-US" altLang="zh-CN" dirty="0" smtClean="0"/>
              <a:t>derived class </a:t>
            </a:r>
            <a:r>
              <a:rPr lang="en-US" altLang="zh-CN" dirty="0"/>
              <a:t>object without an explicit type </a:t>
            </a:r>
            <a:r>
              <a:rPr lang="en-US" altLang="zh-CN" dirty="0" smtClean="0"/>
              <a:t>cast. </a:t>
            </a:r>
            <a:r>
              <a:rPr lang="en-US" altLang="zh-CN" b="1" dirty="0" smtClean="0"/>
              <a:t>NOT for the opposite direction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base-class reference can refer to </a:t>
            </a:r>
            <a:r>
              <a:rPr lang="en-US" altLang="zh-CN" dirty="0" smtClean="0"/>
              <a:t>a derived-class </a:t>
            </a:r>
            <a:r>
              <a:rPr lang="en-US" altLang="zh-CN" dirty="0"/>
              <a:t>object without an explicit type </a:t>
            </a:r>
            <a:r>
              <a:rPr lang="en-US" altLang="zh-CN" dirty="0" smtClean="0"/>
              <a:t>cast</a:t>
            </a:r>
            <a:r>
              <a:rPr lang="zh-CN" altLang="en-US" dirty="0" smtClean="0"/>
              <a:t>。 </a:t>
            </a:r>
            <a:r>
              <a:rPr lang="en-US" altLang="zh-CN" b="1" dirty="0"/>
              <a:t>NOT for the opposite direction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lvl="1"/>
            <a:r>
              <a:rPr lang="en-US" altLang="zh-CN" dirty="0"/>
              <a:t>However, a base-class pointer or reference can invoke just base-class </a:t>
            </a:r>
            <a:r>
              <a:rPr lang="en-US" altLang="zh-CN" dirty="0" smtClean="0"/>
              <a:t>methods.</a:t>
            </a:r>
          </a:p>
          <a:p>
            <a:r>
              <a:rPr lang="en-US" altLang="zh-CN" dirty="0"/>
              <a:t>The fact that base-class references and pointers can refer to derived-class objects </a:t>
            </a:r>
            <a:r>
              <a:rPr lang="en-US" altLang="zh-CN" dirty="0" smtClean="0"/>
              <a:t>has some </a:t>
            </a:r>
            <a:r>
              <a:rPr lang="en-US" altLang="zh-CN" b="1" dirty="0"/>
              <a:t>interesting</a:t>
            </a:r>
            <a:r>
              <a:rPr lang="en-US" altLang="zh-CN" dirty="0"/>
              <a:t> </a:t>
            </a:r>
            <a:r>
              <a:rPr lang="en-US" altLang="zh-CN" b="1" dirty="0"/>
              <a:t>consequences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/>
              <a:t>One is that functions defined with base-class reference </a:t>
            </a:r>
            <a:r>
              <a:rPr lang="en-US" altLang="zh-CN" dirty="0" smtClean="0"/>
              <a:t>or pointer </a:t>
            </a:r>
            <a:r>
              <a:rPr lang="en-US" altLang="zh-CN" dirty="0"/>
              <a:t>arguments can be used with either base-class or derived-class </a:t>
            </a:r>
            <a:r>
              <a:rPr lang="en-US" altLang="zh-CN" dirty="0" smtClean="0"/>
              <a:t>objects</a:t>
            </a:r>
          </a:p>
          <a:p>
            <a:pPr lvl="1"/>
            <a:r>
              <a:rPr lang="en-US" altLang="zh-CN" dirty="0"/>
              <a:t>The reference compatibility property also allows you to initialize a base-class object </a:t>
            </a:r>
            <a:r>
              <a:rPr lang="en-US" altLang="zh-CN" dirty="0" smtClean="0"/>
              <a:t>to a </a:t>
            </a:r>
            <a:r>
              <a:rPr lang="en-US" altLang="zh-CN" dirty="0"/>
              <a:t>derived-class object, although somewhat </a:t>
            </a:r>
            <a:r>
              <a:rPr lang="en-US" altLang="zh-CN" dirty="0" smtClean="0"/>
              <a:t>indirectly. </a:t>
            </a:r>
            <a:r>
              <a:rPr lang="en-US" altLang="zh-CN" dirty="0"/>
              <a:t>the program uses the implicit overloaded </a:t>
            </a:r>
            <a:r>
              <a:rPr lang="en-US" altLang="zh-CN" dirty="0" smtClean="0"/>
              <a:t>copy constructor.</a:t>
            </a:r>
          </a:p>
          <a:p>
            <a:pPr lvl="1"/>
            <a:r>
              <a:rPr lang="en-US" altLang="zh-CN" dirty="0"/>
              <a:t>Similarly, you can assign a derived-class object to a base-class </a:t>
            </a:r>
            <a:r>
              <a:rPr lang="en-US" altLang="zh-CN" dirty="0" smtClean="0"/>
              <a:t>object.</a:t>
            </a:r>
            <a:r>
              <a:rPr lang="en-US" altLang="zh-CN" dirty="0"/>
              <a:t> In this case, the program uses the implicit overloaded assignment </a:t>
            </a:r>
            <a:r>
              <a:rPr lang="en-US" altLang="zh-CN" dirty="0" smtClean="0"/>
              <a:t>operator.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1" y="4649407"/>
            <a:ext cx="3491392" cy="712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31" y="5362233"/>
            <a:ext cx="3491392" cy="4864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1" y="5848688"/>
            <a:ext cx="3491392" cy="609978"/>
          </a:xfrm>
          <a:prstGeom prst="rect">
            <a:avLst/>
          </a:prstGeom>
        </p:spPr>
      </p:pic>
      <p:cxnSp>
        <p:nvCxnSpPr>
          <p:cNvPr id="11" name="曲线连接符 10"/>
          <p:cNvCxnSpPr>
            <a:endCxn id="4" idx="3"/>
          </p:cNvCxnSpPr>
          <p:nvPr/>
        </p:nvCxnSpPr>
        <p:spPr>
          <a:xfrm rot="10800000">
            <a:off x="3710624" y="5005820"/>
            <a:ext cx="230441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/>
          <p:nvPr/>
        </p:nvCxnSpPr>
        <p:spPr>
          <a:xfrm rot="10800000">
            <a:off x="3710624" y="5590833"/>
            <a:ext cx="257873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endCxn id="9" idx="3"/>
          </p:cNvCxnSpPr>
          <p:nvPr/>
        </p:nvCxnSpPr>
        <p:spPr>
          <a:xfrm rot="10800000">
            <a:off x="3710623" y="6153678"/>
            <a:ext cx="230442" cy="387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28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Class </a:t>
            </a:r>
            <a:r>
              <a:rPr lang="en-US" altLang="zh-CN" dirty="0" smtClean="0"/>
              <a:t>Inheritance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dirty="0"/>
              <a:t> Inheritance: An </a:t>
            </a:r>
            <a:r>
              <a:rPr lang="en-US" altLang="zh-CN" b="1" i="1" dirty="0"/>
              <a:t>Is-a </a:t>
            </a:r>
            <a:r>
              <a:rPr lang="en-US" altLang="zh-CN" dirty="0"/>
              <a:t>Relationship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 has three varieties of inheritance: </a:t>
            </a:r>
            <a:r>
              <a:rPr lang="en-US" altLang="zh-CN" b="1" dirty="0"/>
              <a:t>public</a:t>
            </a:r>
            <a:r>
              <a:rPr lang="en-US" altLang="zh-CN" dirty="0"/>
              <a:t>, </a:t>
            </a:r>
            <a:r>
              <a:rPr lang="en-US" altLang="zh-CN" b="1" dirty="0"/>
              <a:t>protected</a:t>
            </a:r>
            <a:r>
              <a:rPr lang="en-US" altLang="zh-CN" dirty="0"/>
              <a:t>, and </a:t>
            </a:r>
            <a:r>
              <a:rPr lang="en-US" altLang="zh-CN" b="1" dirty="0"/>
              <a:t>private </a:t>
            </a:r>
            <a:endParaRPr lang="en-US" altLang="zh-CN" b="1" dirty="0" smtClean="0"/>
          </a:p>
          <a:p>
            <a:r>
              <a:rPr lang="en-US" altLang="zh-CN" b="1" dirty="0"/>
              <a:t>Public</a:t>
            </a:r>
            <a:r>
              <a:rPr lang="en-US" altLang="zh-CN" dirty="0"/>
              <a:t> </a:t>
            </a:r>
            <a:r>
              <a:rPr lang="en-US" altLang="zh-CN" b="1" dirty="0"/>
              <a:t>inheritance</a:t>
            </a:r>
            <a:r>
              <a:rPr lang="en-US" altLang="zh-CN" dirty="0"/>
              <a:t> is the most common form, and it models an </a:t>
            </a:r>
            <a:r>
              <a:rPr lang="en-US" altLang="zh-CN" b="1" i="1" dirty="0"/>
              <a:t>is-a</a:t>
            </a:r>
            <a:r>
              <a:rPr lang="en-US" altLang="zh-CN" i="1" dirty="0"/>
              <a:t/>
            </a:r>
            <a:br>
              <a:rPr lang="en-US" altLang="zh-CN" i="1" dirty="0"/>
            </a:br>
            <a:r>
              <a:rPr lang="en-US" altLang="zh-CN" b="1" dirty="0" smtClean="0"/>
              <a:t>relationship (sometimes termed is-a-kind-of)</a:t>
            </a:r>
            <a:r>
              <a:rPr lang="en-US" altLang="zh-CN" dirty="0" smtClean="0"/>
              <a:t>. </a:t>
            </a:r>
          </a:p>
          <a:p>
            <a:pPr lvl="1"/>
            <a:r>
              <a:rPr lang="en-US" altLang="zh-CN" dirty="0"/>
              <a:t>This is shorthand for saying that an object of a derived class should also be an</a:t>
            </a:r>
            <a:br>
              <a:rPr lang="en-US" altLang="zh-CN" dirty="0"/>
            </a:br>
            <a:r>
              <a:rPr lang="en-US" altLang="zh-CN" dirty="0"/>
              <a:t>object of the base class </a:t>
            </a:r>
            <a:endParaRPr lang="en-US" altLang="zh-CN" dirty="0" smtClean="0"/>
          </a:p>
          <a:p>
            <a:r>
              <a:rPr lang="en-US" altLang="zh-CN" b="1" i="1" dirty="0"/>
              <a:t>has-a </a:t>
            </a:r>
            <a:r>
              <a:rPr lang="en-US" altLang="zh-CN" b="1" dirty="0"/>
              <a:t>relationship </a:t>
            </a:r>
            <a:r>
              <a:rPr lang="en-US" altLang="zh-CN" dirty="0" smtClean="0"/>
              <a:t>: If one class A has a member of class B. A and B is a has-a relationship. That is A has a B.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1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5591880" y="3236976"/>
            <a:ext cx="6487344" cy="36210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/>
              <a:t>-- Polymorphic Public Inheritance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87296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sz="1600" dirty="0" smtClean="0"/>
              <a:t>You </a:t>
            </a:r>
            <a:r>
              <a:rPr lang="en-US" altLang="zh-CN" sz="1600" dirty="0"/>
              <a:t>can have multiple behaviors for a method, depending on the </a:t>
            </a:r>
            <a:r>
              <a:rPr lang="en-US" altLang="zh-CN" sz="1600" dirty="0" smtClean="0"/>
              <a:t>context and this is called </a:t>
            </a:r>
            <a:r>
              <a:rPr lang="en-US" altLang="zh-CN" sz="1600" b="1" i="1" dirty="0" smtClean="0"/>
              <a:t>polymorphic</a:t>
            </a:r>
            <a:r>
              <a:rPr lang="en-US" altLang="zh-CN" sz="1600" dirty="0" smtClean="0"/>
              <a:t>. </a:t>
            </a:r>
          </a:p>
          <a:p>
            <a:r>
              <a:rPr lang="en-US" altLang="zh-CN" sz="1600" dirty="0"/>
              <a:t>There are </a:t>
            </a:r>
            <a:r>
              <a:rPr lang="en-US" altLang="zh-CN" sz="1600" b="1" dirty="0" smtClean="0"/>
              <a:t>two</a:t>
            </a:r>
            <a:r>
              <a:rPr lang="en-US" altLang="zh-CN" sz="1600" dirty="0" smtClean="0"/>
              <a:t> </a:t>
            </a:r>
            <a:r>
              <a:rPr lang="en-US" altLang="zh-CN" sz="1600" b="1" dirty="0" smtClean="0"/>
              <a:t>key</a:t>
            </a:r>
            <a:r>
              <a:rPr lang="en-US" altLang="zh-CN" sz="1600" dirty="0" smtClean="0"/>
              <a:t> </a:t>
            </a:r>
            <a:r>
              <a:rPr lang="en-US" altLang="zh-CN" sz="1600" b="1" dirty="0"/>
              <a:t>mechanisms</a:t>
            </a:r>
            <a:r>
              <a:rPr lang="en-US" altLang="zh-CN" sz="1600" dirty="0"/>
              <a:t> for implementing polymorphic public inheritance</a:t>
            </a:r>
            <a:r>
              <a:rPr lang="en-US" altLang="zh-CN" sz="1600" dirty="0" smtClean="0"/>
              <a:t>:</a:t>
            </a:r>
          </a:p>
          <a:p>
            <a:pPr lvl="1"/>
            <a:r>
              <a:rPr lang="en-US" altLang="zh-CN" sz="1400" dirty="0" smtClean="0"/>
              <a:t>Redefining </a:t>
            </a:r>
            <a:r>
              <a:rPr lang="en-US" altLang="zh-CN" sz="1400" dirty="0"/>
              <a:t>base-class methods in a derived </a:t>
            </a:r>
            <a:r>
              <a:rPr lang="en-US" altLang="zh-CN" sz="1400" dirty="0" smtClean="0"/>
              <a:t>class</a:t>
            </a:r>
            <a:endParaRPr lang="en-US" altLang="zh-CN" sz="1400" dirty="0"/>
          </a:p>
          <a:p>
            <a:pPr lvl="1"/>
            <a:r>
              <a:rPr lang="en-US" altLang="zh-CN" sz="1400" dirty="0" smtClean="0"/>
              <a:t>Using </a:t>
            </a:r>
            <a:r>
              <a:rPr lang="en-US" altLang="zh-CN" sz="1400" b="1" dirty="0"/>
              <a:t>virtual</a:t>
            </a:r>
            <a:r>
              <a:rPr lang="en-US" altLang="zh-CN" sz="1400" dirty="0"/>
              <a:t> </a:t>
            </a:r>
            <a:r>
              <a:rPr lang="en-US" altLang="zh-CN" sz="1400" b="1" dirty="0"/>
              <a:t>methods </a:t>
            </a:r>
            <a:endParaRPr lang="zh-CN" altLang="en-US" sz="1400" b="1" dirty="0"/>
          </a:p>
        </p:txBody>
      </p:sp>
      <p:sp>
        <p:nvSpPr>
          <p:cNvPr id="4" name="圆角矩形 3"/>
          <p:cNvSpPr/>
          <p:nvPr/>
        </p:nvSpPr>
        <p:spPr>
          <a:xfrm>
            <a:off x="420624" y="4133088"/>
            <a:ext cx="4910328" cy="21488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3849" y="4242816"/>
            <a:ext cx="44848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</a:t>
            </a:r>
            <a:r>
              <a:rPr lang="en-US" altLang="zh-CN" sz="1200" dirty="0" smtClean="0"/>
              <a:t>e can define the same function in both base class and derived class (</a:t>
            </a:r>
            <a:r>
              <a:rPr lang="en-US" altLang="zh-CN" sz="1200" b="1" dirty="0" smtClean="0"/>
              <a:t>with</a:t>
            </a:r>
            <a:r>
              <a:rPr lang="en-US" altLang="zh-CN" sz="1200" dirty="0" smtClean="0"/>
              <a:t> or </a:t>
            </a:r>
            <a:r>
              <a:rPr lang="en-US" altLang="zh-CN" sz="1200" b="1" dirty="0" smtClean="0"/>
              <a:t>without</a:t>
            </a:r>
            <a:r>
              <a:rPr lang="en-US" altLang="zh-CN" sz="1200" dirty="0" smtClean="0"/>
              <a:t> keyword virtual). This means that they have different  operations. </a:t>
            </a:r>
            <a:r>
              <a:rPr lang="en-US" altLang="zh-CN" sz="1200" dirty="0"/>
              <a:t>A program will </a:t>
            </a:r>
            <a:r>
              <a:rPr lang="en-US" altLang="zh-CN" sz="1200" b="1" dirty="0"/>
              <a:t>use</a:t>
            </a:r>
            <a:r>
              <a:rPr lang="en-US" altLang="zh-CN" sz="1200" dirty="0"/>
              <a:t> </a:t>
            </a:r>
            <a:r>
              <a:rPr lang="en-US" altLang="zh-CN" sz="1200" b="1" dirty="0"/>
              <a:t>the</a:t>
            </a:r>
            <a:r>
              <a:rPr lang="en-US" altLang="zh-CN" sz="1200" dirty="0"/>
              <a:t> </a:t>
            </a:r>
            <a:r>
              <a:rPr lang="en-US" altLang="zh-CN" sz="1200" b="1" dirty="0" smtClean="0"/>
              <a:t>object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type to determine which version to </a:t>
            </a:r>
            <a:r>
              <a:rPr lang="en-US" altLang="zh-CN" sz="1200" dirty="0" smtClean="0"/>
              <a:t>use, like: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38" y="5129092"/>
            <a:ext cx="3962604" cy="889046"/>
          </a:xfrm>
          <a:prstGeom prst="rect">
            <a:avLst/>
          </a:prstGeom>
        </p:spPr>
      </p:pic>
      <p:cxnSp>
        <p:nvCxnSpPr>
          <p:cNvPr id="8" name="曲线连接符 7"/>
          <p:cNvCxnSpPr/>
          <p:nvPr/>
        </p:nvCxnSpPr>
        <p:spPr>
          <a:xfrm rot="10800000" flipV="1">
            <a:off x="1911096" y="3145536"/>
            <a:ext cx="1225296" cy="987552"/>
          </a:xfrm>
          <a:prstGeom prst="curvedConnector3">
            <a:avLst>
              <a:gd name="adj1" fmla="val 1037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804641" y="3346703"/>
            <a:ext cx="6361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What</a:t>
            </a:r>
            <a:r>
              <a:rPr lang="en-US" altLang="zh-CN" sz="1200" dirty="0" smtClean="0"/>
              <a:t> </a:t>
            </a:r>
            <a:r>
              <a:rPr lang="en-US" altLang="zh-CN" sz="1200" b="1" dirty="0" smtClean="0"/>
              <a:t>if</a:t>
            </a:r>
            <a:r>
              <a:rPr lang="en-US" altLang="zh-CN" sz="1200" dirty="0" smtClean="0"/>
              <a:t> we </a:t>
            </a:r>
            <a:r>
              <a:rPr lang="en-US" altLang="zh-CN" sz="1200" b="1" dirty="0" smtClean="0"/>
              <a:t>use</a:t>
            </a:r>
            <a:r>
              <a:rPr lang="en-US" altLang="zh-CN" sz="1200" dirty="0" smtClean="0"/>
              <a:t> a </a:t>
            </a:r>
            <a:r>
              <a:rPr lang="en-US" altLang="zh-CN" sz="1200" b="1" dirty="0" smtClean="0"/>
              <a:t>virtual</a:t>
            </a:r>
            <a:r>
              <a:rPr lang="en-US" altLang="zh-CN" sz="1200" dirty="0" smtClean="0"/>
              <a:t> </a:t>
            </a:r>
            <a:r>
              <a:rPr lang="en-US" altLang="zh-CN" sz="1200" b="1" dirty="0" smtClean="0"/>
              <a:t>keyword</a:t>
            </a:r>
            <a:r>
              <a:rPr lang="en-US" altLang="zh-CN" sz="1200" dirty="0" smtClean="0"/>
              <a:t> in front of the function prototype?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It </a:t>
            </a:r>
            <a:r>
              <a:rPr lang="en-US" altLang="zh-CN" sz="1200" b="1" dirty="0" smtClean="0"/>
              <a:t>determines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which </a:t>
            </a:r>
            <a:r>
              <a:rPr lang="en-US" altLang="zh-CN" sz="1200" b="1" dirty="0"/>
              <a:t>method</a:t>
            </a:r>
            <a:r>
              <a:rPr lang="en-US" altLang="zh-CN" sz="1200" dirty="0"/>
              <a:t> is used if the method is </a:t>
            </a:r>
            <a:r>
              <a:rPr lang="en-US" altLang="zh-CN" sz="1200" b="1" dirty="0"/>
              <a:t>invoked</a:t>
            </a:r>
            <a:r>
              <a:rPr lang="en-US" altLang="zh-CN" sz="1200" dirty="0"/>
              <a:t> </a:t>
            </a:r>
            <a:r>
              <a:rPr lang="en-US" altLang="zh-CN" sz="1200" b="1" dirty="0"/>
              <a:t>by</a:t>
            </a:r>
            <a:r>
              <a:rPr lang="en-US" altLang="zh-CN" sz="1200" dirty="0"/>
              <a:t> a </a:t>
            </a:r>
            <a:r>
              <a:rPr lang="en-US" altLang="zh-CN" sz="1200" b="1" dirty="0" smtClean="0"/>
              <a:t>reference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or a </a:t>
            </a:r>
            <a:r>
              <a:rPr lang="en-US" altLang="zh-CN" sz="1200" b="1" dirty="0" smtClean="0"/>
              <a:t>pointer </a:t>
            </a:r>
            <a:r>
              <a:rPr lang="en-US" altLang="zh-CN" sz="1200" dirty="0" smtClean="0"/>
              <a:t>instead </a:t>
            </a:r>
            <a:r>
              <a:rPr lang="en-US" altLang="zh-CN" sz="1200" dirty="0"/>
              <a:t>of by an object 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If you </a:t>
            </a:r>
            <a:r>
              <a:rPr lang="en-US" altLang="zh-CN" sz="1200" b="1" dirty="0"/>
              <a:t>don’t</a:t>
            </a:r>
            <a:r>
              <a:rPr lang="en-US" altLang="zh-CN" sz="1200" dirty="0"/>
              <a:t> </a:t>
            </a:r>
            <a:r>
              <a:rPr lang="en-US" altLang="zh-CN" sz="1200" b="1" dirty="0"/>
              <a:t>use</a:t>
            </a:r>
            <a:r>
              <a:rPr lang="en-US" altLang="zh-CN" sz="1200" dirty="0"/>
              <a:t> the keyword </a:t>
            </a:r>
            <a:r>
              <a:rPr lang="en-US" altLang="zh-CN" sz="1200" b="1" dirty="0"/>
              <a:t>virtual</a:t>
            </a:r>
            <a:r>
              <a:rPr lang="en-US" altLang="zh-CN" sz="1200" dirty="0"/>
              <a:t>, the program chooses </a:t>
            </a:r>
            <a:r>
              <a:rPr lang="en-US" altLang="zh-CN" sz="1200" dirty="0" smtClean="0"/>
              <a:t>a method </a:t>
            </a:r>
            <a:r>
              <a:rPr lang="en-US" altLang="zh-CN" sz="1200" b="1" dirty="0"/>
              <a:t>based</a:t>
            </a:r>
            <a:r>
              <a:rPr lang="en-US" altLang="zh-CN" sz="1200" dirty="0"/>
              <a:t> on the </a:t>
            </a:r>
            <a:r>
              <a:rPr lang="en-US" altLang="zh-CN" sz="1200" b="1" dirty="0"/>
              <a:t>reference</a:t>
            </a:r>
            <a:r>
              <a:rPr lang="en-US" altLang="zh-CN" sz="1200" dirty="0"/>
              <a:t> </a:t>
            </a:r>
            <a:r>
              <a:rPr lang="en-US" altLang="zh-CN" sz="1200" b="1" dirty="0"/>
              <a:t>type</a:t>
            </a:r>
            <a:r>
              <a:rPr lang="en-US" altLang="zh-CN" sz="1200" dirty="0"/>
              <a:t> or </a:t>
            </a:r>
            <a:r>
              <a:rPr lang="en-US" altLang="zh-CN" sz="1200" b="1" dirty="0"/>
              <a:t>pointer</a:t>
            </a:r>
            <a:r>
              <a:rPr lang="en-US" altLang="zh-CN" sz="1200" dirty="0"/>
              <a:t> </a:t>
            </a:r>
            <a:r>
              <a:rPr lang="en-US" altLang="zh-CN" sz="1200" b="1" dirty="0"/>
              <a:t>type</a:t>
            </a:r>
            <a:r>
              <a:rPr lang="en-US" altLang="zh-CN" sz="1200" dirty="0"/>
              <a:t> 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If you do </a:t>
            </a:r>
            <a:r>
              <a:rPr lang="en-US" altLang="zh-CN" sz="1200" b="1" dirty="0"/>
              <a:t>use</a:t>
            </a:r>
            <a:r>
              <a:rPr lang="en-US" altLang="zh-CN" sz="1200" dirty="0"/>
              <a:t> the keyword </a:t>
            </a:r>
            <a:r>
              <a:rPr lang="en-US" altLang="zh-CN" sz="1200" b="1" dirty="0"/>
              <a:t>virtual</a:t>
            </a:r>
            <a:r>
              <a:rPr lang="en-US" altLang="zh-CN" sz="1200" dirty="0" smtClean="0"/>
              <a:t>, the </a:t>
            </a:r>
            <a:r>
              <a:rPr lang="en-US" altLang="zh-CN" sz="1200" dirty="0"/>
              <a:t>program chooses a method </a:t>
            </a:r>
            <a:r>
              <a:rPr lang="en-US" altLang="zh-CN" sz="1200" b="1" dirty="0"/>
              <a:t>based</a:t>
            </a:r>
            <a:r>
              <a:rPr lang="en-US" altLang="zh-CN" sz="1200" dirty="0"/>
              <a:t> on the type of </a:t>
            </a:r>
            <a:r>
              <a:rPr lang="en-US" altLang="zh-CN" sz="1200" b="1" dirty="0"/>
              <a:t>object</a:t>
            </a:r>
            <a:r>
              <a:rPr lang="en-US" altLang="zh-CN" sz="1200" dirty="0"/>
              <a:t> the reference or pointer </a:t>
            </a:r>
            <a:r>
              <a:rPr lang="en-US" altLang="zh-CN" sz="1200" dirty="0" smtClean="0"/>
              <a:t>refers to</a:t>
            </a:r>
            <a:r>
              <a:rPr lang="en-US" altLang="zh-CN" sz="1200" dirty="0"/>
              <a:t>. 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Therefore, it is the </a:t>
            </a:r>
            <a:r>
              <a:rPr lang="en-US" altLang="zh-CN" sz="1200" b="1" dirty="0"/>
              <a:t>common</a:t>
            </a:r>
            <a:r>
              <a:rPr lang="en-US" altLang="zh-CN" sz="1200" dirty="0"/>
              <a:t> </a:t>
            </a:r>
            <a:r>
              <a:rPr lang="en-US" altLang="zh-CN" sz="1200" b="1" dirty="0"/>
              <a:t>practice</a:t>
            </a:r>
            <a:r>
              <a:rPr lang="en-US" altLang="zh-CN" sz="1200" dirty="0"/>
              <a:t> to declare as </a:t>
            </a:r>
            <a:r>
              <a:rPr lang="en-US" altLang="zh-CN" sz="1200" b="1" dirty="0"/>
              <a:t>virtual</a:t>
            </a:r>
            <a:r>
              <a:rPr lang="en-US" altLang="zh-CN" sz="1200" dirty="0"/>
              <a:t> in the </a:t>
            </a:r>
            <a:r>
              <a:rPr lang="en-US" altLang="zh-CN" sz="1200" b="1" dirty="0"/>
              <a:t>base</a:t>
            </a:r>
            <a:r>
              <a:rPr lang="en-US" altLang="zh-CN" sz="1200" dirty="0"/>
              <a:t> </a:t>
            </a:r>
            <a:r>
              <a:rPr lang="en-US" altLang="zh-CN" sz="1200" b="1" dirty="0"/>
              <a:t>class</a:t>
            </a:r>
            <a:r>
              <a:rPr lang="en-US" altLang="zh-CN" sz="1200" dirty="0"/>
              <a:t> those </a:t>
            </a:r>
            <a:r>
              <a:rPr lang="en-US" altLang="zh-CN" sz="1200" dirty="0" smtClean="0"/>
              <a:t>methods that </a:t>
            </a:r>
            <a:r>
              <a:rPr lang="en-US" altLang="zh-CN" sz="1200" dirty="0"/>
              <a:t>might be redefined in a derived class 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When a method is declared </a:t>
            </a:r>
            <a:r>
              <a:rPr lang="en-US" altLang="zh-CN" sz="1200" b="1" dirty="0"/>
              <a:t>virtual</a:t>
            </a:r>
            <a:r>
              <a:rPr lang="en-US" altLang="zh-CN" sz="1200" dirty="0"/>
              <a:t> in a </a:t>
            </a:r>
            <a:r>
              <a:rPr lang="en-US" altLang="zh-CN" sz="1200" b="1" dirty="0" smtClean="0"/>
              <a:t>base</a:t>
            </a:r>
            <a:r>
              <a:rPr lang="en-US" altLang="zh-CN" sz="1200" dirty="0" smtClean="0"/>
              <a:t> </a:t>
            </a:r>
            <a:r>
              <a:rPr lang="en-US" altLang="zh-CN" sz="1200" b="1" dirty="0" smtClean="0"/>
              <a:t>class</a:t>
            </a:r>
            <a:r>
              <a:rPr lang="en-US" altLang="zh-CN" sz="1200" dirty="0"/>
              <a:t>, it is </a:t>
            </a:r>
            <a:r>
              <a:rPr lang="en-US" altLang="zh-CN" sz="1200" b="1" dirty="0"/>
              <a:t>automatically</a:t>
            </a:r>
            <a:r>
              <a:rPr lang="en-US" altLang="zh-CN" sz="1200" dirty="0"/>
              <a:t> </a:t>
            </a:r>
            <a:r>
              <a:rPr lang="en-US" altLang="zh-CN" sz="1200" b="1" dirty="0"/>
              <a:t>virtual</a:t>
            </a:r>
            <a:r>
              <a:rPr lang="en-US" altLang="zh-CN" sz="1200" dirty="0"/>
              <a:t> in the </a:t>
            </a:r>
            <a:r>
              <a:rPr lang="en-US" altLang="zh-CN" sz="1200" b="1" dirty="0"/>
              <a:t>derived</a:t>
            </a:r>
            <a:r>
              <a:rPr lang="en-US" altLang="zh-CN" sz="1200" dirty="0"/>
              <a:t> </a:t>
            </a:r>
            <a:r>
              <a:rPr lang="en-US" altLang="zh-CN" sz="1200" b="1" dirty="0"/>
              <a:t>class</a:t>
            </a:r>
            <a:r>
              <a:rPr lang="en-US" altLang="zh-CN" sz="1200" dirty="0"/>
              <a:t>, but it is a good idea to </a:t>
            </a:r>
            <a:r>
              <a:rPr lang="en-US" altLang="zh-CN" sz="1200" dirty="0" smtClean="0"/>
              <a:t>document which </a:t>
            </a:r>
            <a:r>
              <a:rPr lang="en-US" altLang="zh-CN" sz="1200" dirty="0"/>
              <a:t>functions are virtual by using the keyword virtual in the derived class declarations, too 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endParaRPr lang="zh-CN" altLang="en-US" sz="12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6243553" y="5694265"/>
            <a:ext cx="2543831" cy="1097280"/>
            <a:chOff x="5804641" y="5694265"/>
            <a:chExt cx="2543831" cy="1097280"/>
          </a:xfrm>
        </p:grpSpPr>
        <p:sp>
          <p:nvSpPr>
            <p:cNvPr id="12" name="圆角矩形 11"/>
            <p:cNvSpPr/>
            <p:nvPr/>
          </p:nvSpPr>
          <p:spPr>
            <a:xfrm>
              <a:off x="5804641" y="5694265"/>
              <a:ext cx="2543831" cy="10972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136" y="5737537"/>
              <a:ext cx="2388840" cy="1039326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8864879" y="5690153"/>
            <a:ext cx="2638273" cy="1097280"/>
            <a:chOff x="8425967" y="5690153"/>
            <a:chExt cx="2638273" cy="1097280"/>
          </a:xfrm>
        </p:grpSpPr>
        <p:sp>
          <p:nvSpPr>
            <p:cNvPr id="15" name="圆角矩形 14"/>
            <p:cNvSpPr/>
            <p:nvPr/>
          </p:nvSpPr>
          <p:spPr>
            <a:xfrm>
              <a:off x="8425967" y="5690153"/>
              <a:ext cx="2638273" cy="10972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835" y="5737537"/>
              <a:ext cx="2502251" cy="1018130"/>
            </a:xfrm>
            <a:prstGeom prst="rect">
              <a:avLst/>
            </a:prstGeom>
          </p:spPr>
        </p:pic>
      </p:grpSp>
      <p:cxnSp>
        <p:nvCxnSpPr>
          <p:cNvPr id="19" name="曲线连接符 18"/>
          <p:cNvCxnSpPr/>
          <p:nvPr/>
        </p:nvCxnSpPr>
        <p:spPr>
          <a:xfrm>
            <a:off x="5248656" y="3511296"/>
            <a:ext cx="438912" cy="4114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8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/>
              <a:t>-- Polymorphic Public Inheritance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87296"/>
            <a:ext cx="8915400" cy="4696968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The </a:t>
            </a:r>
            <a:r>
              <a:rPr lang="en-US" altLang="zh-CN" dirty="0" smtClean="0"/>
              <a:t>Need </a:t>
            </a:r>
            <a:r>
              <a:rPr lang="en-US" altLang="zh-CN" dirty="0"/>
              <a:t>for Virtual </a:t>
            </a:r>
            <a:r>
              <a:rPr lang="en-US" altLang="zh-CN" dirty="0" smtClean="0"/>
              <a:t>Destructors</a:t>
            </a:r>
          </a:p>
          <a:p>
            <a:pPr lvl="1"/>
            <a:r>
              <a:rPr lang="en-US" altLang="zh-CN" dirty="0"/>
              <a:t>If the destructors are not virtual, then just the </a:t>
            </a:r>
            <a:r>
              <a:rPr lang="en-US" altLang="zh-CN" b="1" dirty="0"/>
              <a:t>destructor</a:t>
            </a:r>
            <a:r>
              <a:rPr lang="en-US" altLang="zh-CN" dirty="0"/>
              <a:t> </a:t>
            </a:r>
            <a:r>
              <a:rPr lang="en-US" altLang="zh-CN" b="1" dirty="0"/>
              <a:t>corresponding</a:t>
            </a:r>
            <a:r>
              <a:rPr lang="en-US" altLang="zh-CN" dirty="0"/>
              <a:t> to the</a:t>
            </a:r>
            <a:br>
              <a:rPr lang="en-US" altLang="zh-CN" dirty="0"/>
            </a:br>
            <a:r>
              <a:rPr lang="en-US" altLang="zh-CN" b="1" dirty="0"/>
              <a:t>pointer</a:t>
            </a:r>
            <a:r>
              <a:rPr lang="en-US" altLang="zh-CN" dirty="0"/>
              <a:t> </a:t>
            </a:r>
            <a:r>
              <a:rPr lang="en-US" altLang="zh-CN" b="1" dirty="0"/>
              <a:t>type</a:t>
            </a:r>
            <a:r>
              <a:rPr lang="en-US" altLang="zh-CN" dirty="0"/>
              <a:t> is called. </a:t>
            </a:r>
          </a:p>
          <a:p>
            <a:pPr lvl="1"/>
            <a:r>
              <a:rPr lang="en-US" altLang="zh-CN" dirty="0"/>
              <a:t>If the destructors are virtual</a:t>
            </a:r>
            <a:r>
              <a:rPr lang="en-US" altLang="zh-CN" dirty="0" smtClean="0"/>
              <a:t>, the </a:t>
            </a:r>
            <a:r>
              <a:rPr lang="en-US" altLang="zh-CN" b="1" dirty="0"/>
              <a:t>destructor</a:t>
            </a:r>
            <a:r>
              <a:rPr lang="en-US" altLang="zh-CN" dirty="0"/>
              <a:t> </a:t>
            </a:r>
            <a:r>
              <a:rPr lang="en-US" altLang="zh-CN" b="1" dirty="0"/>
              <a:t>corresponding</a:t>
            </a:r>
            <a:r>
              <a:rPr lang="en-US" altLang="zh-CN" dirty="0"/>
              <a:t> to the </a:t>
            </a:r>
            <a:r>
              <a:rPr lang="en-US" altLang="zh-CN" b="1" dirty="0"/>
              <a:t>object</a:t>
            </a:r>
            <a:r>
              <a:rPr lang="en-US" altLang="zh-CN" dirty="0"/>
              <a:t> </a:t>
            </a:r>
            <a:r>
              <a:rPr lang="en-US" altLang="zh-CN" b="1" dirty="0"/>
              <a:t>type</a:t>
            </a:r>
            <a:r>
              <a:rPr lang="en-US" altLang="zh-CN" dirty="0"/>
              <a:t> is </a:t>
            </a:r>
            <a:r>
              <a:rPr lang="en-US" altLang="zh-CN" dirty="0" smtClean="0"/>
              <a:t>called</a:t>
            </a:r>
          </a:p>
          <a:p>
            <a:pPr lvl="2"/>
            <a:r>
              <a:rPr lang="en-US" altLang="zh-CN" dirty="0"/>
              <a:t>So if a pointer points to </a:t>
            </a:r>
            <a:r>
              <a:rPr lang="en-US" altLang="zh-CN" dirty="0" smtClean="0"/>
              <a:t>a </a:t>
            </a:r>
            <a:r>
              <a:rPr lang="en-US" altLang="zh-CN" dirty="0" err="1" smtClean="0"/>
              <a:t>BrassPlus</a:t>
            </a:r>
            <a:r>
              <a:rPr lang="en-US" altLang="zh-CN" dirty="0" smtClean="0"/>
              <a:t> </a:t>
            </a:r>
            <a:r>
              <a:rPr lang="en-US" altLang="zh-CN" dirty="0"/>
              <a:t>object, the </a:t>
            </a:r>
            <a:r>
              <a:rPr lang="en-US" altLang="zh-CN" dirty="0" err="1"/>
              <a:t>BrassPlus</a:t>
            </a:r>
            <a:r>
              <a:rPr lang="en-US" altLang="zh-CN" dirty="0"/>
              <a:t> destructor is </a:t>
            </a:r>
            <a:r>
              <a:rPr lang="en-US" altLang="zh-CN" dirty="0" err="1"/>
              <a:t>called.And</a:t>
            </a:r>
            <a:r>
              <a:rPr lang="en-US" altLang="zh-CN" dirty="0"/>
              <a:t> when a </a:t>
            </a:r>
            <a:r>
              <a:rPr lang="en-US" altLang="zh-CN" dirty="0" err="1"/>
              <a:t>BrassPlus</a:t>
            </a:r>
            <a:r>
              <a:rPr lang="en-US" altLang="zh-CN" dirty="0"/>
              <a:t> </a:t>
            </a:r>
            <a:r>
              <a:rPr lang="en-US" altLang="zh-CN" dirty="0" smtClean="0"/>
              <a:t>destructor finishes</a:t>
            </a:r>
            <a:r>
              <a:rPr lang="en-US" altLang="zh-CN" dirty="0"/>
              <a:t>, it automatically calls the base-class constructor </a:t>
            </a:r>
            <a:endParaRPr lang="en-US" altLang="zh-CN" dirty="0" smtClean="0"/>
          </a:p>
          <a:p>
            <a:pPr lvl="1"/>
            <a:r>
              <a:rPr lang="en-US" altLang="zh-CN" dirty="0"/>
              <a:t>Thus, using virtual </a:t>
            </a:r>
            <a:r>
              <a:rPr lang="en-US" altLang="zh-CN" dirty="0" smtClean="0"/>
              <a:t>destructors ensures </a:t>
            </a:r>
            <a:r>
              <a:rPr lang="en-US" altLang="zh-CN" dirty="0"/>
              <a:t>that the correct sequence of destructors is called </a:t>
            </a:r>
            <a:endParaRPr lang="en-US" altLang="zh-CN" dirty="0" smtClean="0"/>
          </a:p>
          <a:p>
            <a:r>
              <a:rPr lang="en-US" altLang="zh-CN" b="1" dirty="0" smtClean="0"/>
              <a:t>Tips</a:t>
            </a:r>
            <a:r>
              <a:rPr lang="en-US" altLang="zh-CN" dirty="0" smtClean="0"/>
              <a:t> for virtual:</a:t>
            </a:r>
          </a:p>
          <a:p>
            <a:pPr lvl="1"/>
            <a:r>
              <a:rPr lang="en-US" altLang="zh-CN" b="1" dirty="0"/>
              <a:t>Constructors can’t be </a:t>
            </a:r>
            <a:r>
              <a:rPr lang="en-US" altLang="zh-CN" b="1" dirty="0" smtClean="0"/>
              <a:t>virtual</a:t>
            </a:r>
            <a:r>
              <a:rPr lang="en-US" altLang="zh-CN" dirty="0" smtClean="0"/>
              <a:t>.</a:t>
            </a:r>
            <a:r>
              <a:rPr lang="en-US" altLang="zh-CN" dirty="0"/>
              <a:t> Thus, a derived </a:t>
            </a:r>
            <a:r>
              <a:rPr lang="en-US" altLang="zh-CN" dirty="0" smtClean="0"/>
              <a:t>class doesn’t </a:t>
            </a:r>
            <a:r>
              <a:rPr lang="en-US" altLang="zh-CN" dirty="0"/>
              <a:t>inherit the base-class constructors, so usually there’s not much point to </a:t>
            </a:r>
            <a:r>
              <a:rPr lang="en-US" altLang="zh-CN" dirty="0" smtClean="0"/>
              <a:t>making them </a:t>
            </a:r>
            <a:r>
              <a:rPr lang="en-US" altLang="zh-CN" dirty="0"/>
              <a:t>virtual, anyway </a:t>
            </a:r>
            <a:endParaRPr lang="en-US" altLang="zh-CN" dirty="0" smtClean="0"/>
          </a:p>
          <a:p>
            <a:pPr lvl="1"/>
            <a:r>
              <a:rPr lang="en-US" altLang="zh-CN" b="1" dirty="0"/>
              <a:t>Destructors should be virtual </a:t>
            </a:r>
            <a:r>
              <a:rPr lang="en-US" altLang="zh-CN" dirty="0"/>
              <a:t>unless a class isn’t to be used as a base </a:t>
            </a:r>
            <a:r>
              <a:rPr lang="en-US" altLang="zh-CN" dirty="0" smtClean="0"/>
              <a:t>class.</a:t>
            </a:r>
          </a:p>
          <a:p>
            <a:pPr lvl="1"/>
            <a:r>
              <a:rPr lang="en-US" altLang="zh-CN" b="1" dirty="0"/>
              <a:t>Friends can’t be virtual functions</a:t>
            </a:r>
            <a:r>
              <a:rPr lang="en-US" altLang="zh-CN" dirty="0"/>
              <a:t> because friends are not class members, and only members can be virtual functions. </a:t>
            </a:r>
            <a:endParaRPr lang="en-US" altLang="zh-CN" dirty="0" smtClean="0"/>
          </a:p>
          <a:p>
            <a:pPr lvl="1"/>
            <a:r>
              <a:rPr lang="en-US" altLang="zh-CN" dirty="0"/>
              <a:t>If a derived class </a:t>
            </a:r>
            <a:r>
              <a:rPr lang="en-US" altLang="zh-CN" b="1" dirty="0"/>
              <a:t>fails</a:t>
            </a:r>
            <a:r>
              <a:rPr lang="en-US" altLang="zh-CN" dirty="0"/>
              <a:t> </a:t>
            </a:r>
            <a:r>
              <a:rPr lang="en-US" altLang="zh-CN" b="1" dirty="0"/>
              <a:t>to</a:t>
            </a:r>
            <a:r>
              <a:rPr lang="en-US" altLang="zh-CN" dirty="0"/>
              <a:t> </a:t>
            </a:r>
            <a:r>
              <a:rPr lang="en-US" altLang="zh-CN" b="1" dirty="0"/>
              <a:t>redefine</a:t>
            </a:r>
            <a:r>
              <a:rPr lang="en-US" altLang="zh-CN" dirty="0"/>
              <a:t> a </a:t>
            </a:r>
            <a:r>
              <a:rPr lang="en-US" altLang="zh-CN" b="1" dirty="0"/>
              <a:t>function</a:t>
            </a:r>
            <a:r>
              <a:rPr lang="en-US" altLang="zh-CN" dirty="0"/>
              <a:t> (virtual or not), the </a:t>
            </a:r>
            <a:r>
              <a:rPr lang="en-US" altLang="zh-CN" b="1" dirty="0"/>
              <a:t>class</a:t>
            </a:r>
            <a:r>
              <a:rPr lang="en-US" altLang="zh-CN" dirty="0"/>
              <a:t> will </a:t>
            </a:r>
            <a:r>
              <a:rPr lang="en-US" altLang="zh-CN" b="1" dirty="0"/>
              <a:t>use</a:t>
            </a:r>
            <a:r>
              <a:rPr lang="en-US" altLang="zh-CN" dirty="0"/>
              <a:t> the </a:t>
            </a:r>
            <a:r>
              <a:rPr lang="en-US" altLang="zh-CN" b="1" dirty="0"/>
              <a:t>base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/>
              <a:t>version</a:t>
            </a:r>
            <a:r>
              <a:rPr lang="en-US" altLang="zh-CN" dirty="0"/>
              <a:t> of the function. If a </a:t>
            </a:r>
            <a:r>
              <a:rPr lang="en-US" altLang="zh-CN" b="1" dirty="0"/>
              <a:t>derived</a:t>
            </a:r>
            <a:r>
              <a:rPr lang="en-US" altLang="zh-CN" dirty="0"/>
              <a:t> class is part of a </a:t>
            </a:r>
            <a:r>
              <a:rPr lang="en-US" altLang="zh-CN" b="1" dirty="0"/>
              <a:t>long</a:t>
            </a:r>
            <a:r>
              <a:rPr lang="en-US" altLang="zh-CN" dirty="0"/>
              <a:t> </a:t>
            </a:r>
            <a:r>
              <a:rPr lang="en-US" altLang="zh-CN" b="1" dirty="0"/>
              <a:t>chain</a:t>
            </a:r>
            <a:r>
              <a:rPr lang="en-US" altLang="zh-CN" dirty="0"/>
              <a:t> of derivations, it will use</a:t>
            </a:r>
            <a:br>
              <a:rPr lang="en-US" altLang="zh-CN" dirty="0"/>
            </a:br>
            <a:r>
              <a:rPr lang="en-US" altLang="zh-CN" dirty="0"/>
              <a:t>the </a:t>
            </a:r>
            <a:r>
              <a:rPr lang="en-US" altLang="zh-CN" b="1" dirty="0"/>
              <a:t>most</a:t>
            </a:r>
            <a:r>
              <a:rPr lang="en-US" altLang="zh-CN" dirty="0"/>
              <a:t> </a:t>
            </a:r>
            <a:r>
              <a:rPr lang="en-US" altLang="zh-CN" b="1" dirty="0"/>
              <a:t>recently</a:t>
            </a:r>
            <a:r>
              <a:rPr lang="en-US" altLang="zh-CN" dirty="0"/>
              <a:t> </a:t>
            </a:r>
            <a:r>
              <a:rPr lang="en-US" altLang="zh-CN" b="1" dirty="0"/>
              <a:t>defined</a:t>
            </a:r>
            <a:r>
              <a:rPr lang="en-US" altLang="zh-CN" dirty="0"/>
              <a:t> </a:t>
            </a:r>
            <a:r>
              <a:rPr lang="en-US" altLang="zh-CN" b="1" dirty="0"/>
              <a:t>version</a:t>
            </a:r>
            <a:r>
              <a:rPr lang="en-US" altLang="zh-CN" dirty="0"/>
              <a:t> of the </a:t>
            </a:r>
            <a:r>
              <a:rPr lang="en-US" altLang="zh-CN" dirty="0" err="1"/>
              <a:t>function.The</a:t>
            </a:r>
            <a:r>
              <a:rPr lang="en-US" altLang="zh-CN" dirty="0"/>
              <a:t> exception is if the base versions are</a:t>
            </a:r>
            <a:br>
              <a:rPr lang="en-US" altLang="zh-CN" dirty="0"/>
            </a:br>
            <a:r>
              <a:rPr lang="en-US" altLang="zh-CN" dirty="0"/>
              <a:t>hidden, as described next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4098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/>
              <a:t>-- Polymorphic Public Inheritance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87296"/>
            <a:ext cx="8915400" cy="4696968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smtClean="0"/>
              <a:t>Tips</a:t>
            </a:r>
            <a:r>
              <a:rPr lang="en-US" altLang="zh-CN" dirty="0" smtClean="0"/>
              <a:t> for virtual:</a:t>
            </a:r>
          </a:p>
          <a:p>
            <a:pPr lvl="1"/>
            <a:r>
              <a:rPr lang="en-US" altLang="zh-CN" b="1" dirty="0" smtClean="0"/>
              <a:t>Redefinition </a:t>
            </a:r>
            <a:r>
              <a:rPr lang="en-US" altLang="zh-CN" b="1" dirty="0"/>
              <a:t>Hides </a:t>
            </a:r>
            <a:r>
              <a:rPr lang="en-US" altLang="zh-CN" b="1" dirty="0" smtClean="0"/>
              <a:t>Methods</a:t>
            </a:r>
            <a:r>
              <a:rPr lang="en-US" altLang="zh-CN" dirty="0" smtClean="0"/>
              <a:t>:  </a:t>
            </a:r>
            <a:r>
              <a:rPr lang="en-US" altLang="zh-CN" dirty="0"/>
              <a:t>redefining inherited methods is not </a:t>
            </a:r>
            <a:r>
              <a:rPr lang="en-US" altLang="zh-CN" dirty="0" smtClean="0"/>
              <a:t>a variation </a:t>
            </a:r>
            <a:r>
              <a:rPr lang="en-US" altLang="zh-CN" dirty="0"/>
              <a:t>of overloading. If you redefine a function in a derived class, it doesn’t just override the base class declaration with the same function signature. Instead, it hides </a:t>
            </a:r>
            <a:r>
              <a:rPr lang="en-US" altLang="zh-CN" i="1" dirty="0"/>
              <a:t>all </a:t>
            </a:r>
            <a:r>
              <a:rPr lang="en-US" altLang="zh-CN" dirty="0" err="1"/>
              <a:t>baseclass</a:t>
            </a:r>
            <a:r>
              <a:rPr lang="en-US" altLang="zh-CN" dirty="0"/>
              <a:t> methods of the same name, regardless of the argument signatures. </a:t>
            </a:r>
            <a:r>
              <a:rPr lang="en-US" altLang="zh-CN" dirty="0" smtClean="0"/>
              <a:t>The derived class can not call them any more. (</a:t>
            </a:r>
            <a:r>
              <a:rPr lang="zh-CN" altLang="en-US" dirty="0" smtClean="0"/>
              <a:t>这句话意思是说，如过在子类里面重新实现一个父类的函数，而这个函数只是名字与父类相同，参数不同，那么这个行为会导致把父类的相同名字的函数“</a:t>
            </a:r>
            <a:r>
              <a:rPr lang="en-US" altLang="zh-CN" dirty="0" smtClean="0"/>
              <a:t>hide</a:t>
            </a:r>
            <a:r>
              <a:rPr lang="zh-CN" altLang="en-US" dirty="0" smtClean="0"/>
              <a:t>”起来。即子类无法再使用。而如果参数相同，则子类仍然可以看到父类的这个函数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 smtClean="0"/>
              <a:t>First, if </a:t>
            </a:r>
            <a:r>
              <a:rPr lang="en-US" altLang="zh-CN" dirty="0"/>
              <a:t>you redefine an </a:t>
            </a:r>
            <a:r>
              <a:rPr lang="en-US" altLang="zh-CN" dirty="0" smtClean="0"/>
              <a:t>inherited method</a:t>
            </a:r>
            <a:r>
              <a:rPr lang="en-US" altLang="zh-CN" dirty="0"/>
              <a:t>, you need to make sure you match the original prototype </a:t>
            </a:r>
            <a:r>
              <a:rPr lang="en-US" altLang="zh-CN" dirty="0" smtClean="0"/>
              <a:t>exactly (the return type can be different because of “</a:t>
            </a:r>
            <a:r>
              <a:rPr lang="en-US" altLang="zh-CN" i="1" dirty="0"/>
              <a:t>covariance of return </a:t>
            </a:r>
            <a:r>
              <a:rPr lang="en-US" altLang="zh-CN" i="1" dirty="0" smtClean="0"/>
              <a:t>type</a:t>
            </a:r>
            <a:r>
              <a:rPr lang="en-US" altLang="zh-CN" dirty="0" smtClean="0"/>
              <a:t>”).</a:t>
            </a:r>
          </a:p>
          <a:p>
            <a:pPr lvl="2"/>
            <a:r>
              <a:rPr lang="en-US" altLang="zh-CN" dirty="0"/>
              <a:t>Second, if the base class declaration is overloaded, you need to redefine all the </a:t>
            </a:r>
            <a:r>
              <a:rPr lang="en-US" altLang="zh-CN" dirty="0" err="1"/>
              <a:t>baseclass</a:t>
            </a:r>
            <a:r>
              <a:rPr lang="en-US" altLang="zh-CN" dirty="0"/>
              <a:t> versions in the derived class 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If a function in base class is declared as virtual, this function must be implemented.(</a:t>
            </a:r>
            <a:r>
              <a:rPr lang="zh-CN" altLang="en-US" b="1" dirty="0" smtClean="0">
                <a:solidFill>
                  <a:srgbClr val="FF0000"/>
                </a:solidFill>
              </a:rPr>
              <a:t>如果父类的函数声明为虚函数，则这个函数必须有实现，否则编译不过。如果没有声明</a:t>
            </a:r>
            <a:r>
              <a:rPr lang="zh-CN" altLang="en-US" b="1" dirty="0" smtClean="0">
                <a:solidFill>
                  <a:srgbClr val="FF0000"/>
                </a:solidFill>
              </a:rPr>
              <a:t>为</a:t>
            </a:r>
            <a:r>
              <a:rPr lang="zh-CN" altLang="en-US" b="1" dirty="0">
                <a:solidFill>
                  <a:srgbClr val="FF0000"/>
                </a:solidFill>
              </a:rPr>
              <a:t>虚</a:t>
            </a:r>
            <a:r>
              <a:rPr lang="zh-CN" altLang="en-US" b="1" dirty="0" smtClean="0">
                <a:solidFill>
                  <a:srgbClr val="FF0000"/>
                </a:solidFill>
              </a:rPr>
              <a:t>函数</a:t>
            </a:r>
            <a:r>
              <a:rPr lang="zh-CN" altLang="en-US" b="1" dirty="0" smtClean="0">
                <a:solidFill>
                  <a:srgbClr val="FF0000"/>
                </a:solidFill>
              </a:rPr>
              <a:t>，则只需要子类实现这个函数即可，父类可以不用实现这个函数。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r>
              <a:rPr lang="en-US" altLang="zh-CN" b="1" dirty="0">
                <a:solidFill>
                  <a:srgbClr val="FF0000"/>
                </a:solidFill>
              </a:rPr>
              <a:t/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en-US" altLang="zh-CN" b="1" dirty="0">
                <a:solidFill>
                  <a:srgbClr val="FF0000"/>
                </a:solidFill>
              </a:rPr>
              <a:t/>
            </a:r>
            <a:br>
              <a:rPr lang="en-US" altLang="zh-CN" b="1" dirty="0">
                <a:solidFill>
                  <a:srgbClr val="FF0000"/>
                </a:solidFill>
              </a:rPr>
            </a:b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1514"/>
            <a:ext cx="2674572" cy="27452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873"/>
            <a:ext cx="2674572" cy="274434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2674572" y="2770632"/>
            <a:ext cx="726996" cy="66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3" idx="1"/>
          </p:cNvCxnSpPr>
          <p:nvPr/>
        </p:nvCxnSpPr>
        <p:spPr>
          <a:xfrm flipH="1">
            <a:off x="2589212" y="3447288"/>
            <a:ext cx="803212" cy="888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228600" y="2212848"/>
            <a:ext cx="2057400" cy="46083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395728" y="4507992"/>
            <a:ext cx="8476488" cy="23500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/>
              <a:t>-- Static and Dynamic Binding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Interpreting a function call in the </a:t>
            </a:r>
            <a:r>
              <a:rPr lang="en-US" altLang="zh-CN" dirty="0" smtClean="0"/>
              <a:t>source code </a:t>
            </a:r>
            <a:r>
              <a:rPr lang="en-US" altLang="zh-CN" dirty="0"/>
              <a:t>as executing a particular block of function code is termed </a:t>
            </a:r>
            <a:r>
              <a:rPr lang="en-US" altLang="zh-CN" b="1" i="1" dirty="0"/>
              <a:t>binding</a:t>
            </a:r>
            <a:r>
              <a:rPr lang="en-US" altLang="zh-CN" i="1" dirty="0"/>
              <a:t> </a:t>
            </a:r>
            <a:r>
              <a:rPr lang="en-US" altLang="zh-CN" dirty="0"/>
              <a:t>the function name </a:t>
            </a:r>
            <a:endParaRPr lang="en-US" altLang="zh-CN" dirty="0" smtClean="0"/>
          </a:p>
          <a:p>
            <a:r>
              <a:rPr lang="en-US" altLang="zh-CN" dirty="0"/>
              <a:t>binding that takes place during compilation is </a:t>
            </a:r>
            <a:r>
              <a:rPr lang="en-US" altLang="zh-CN" dirty="0" smtClean="0"/>
              <a:t>called </a:t>
            </a:r>
            <a:r>
              <a:rPr lang="en-US" altLang="zh-CN" b="1" i="1" dirty="0" smtClean="0"/>
              <a:t>static</a:t>
            </a:r>
            <a:r>
              <a:rPr lang="en-US" altLang="zh-CN" i="1" dirty="0" smtClean="0"/>
              <a:t> </a:t>
            </a:r>
            <a:r>
              <a:rPr lang="en-US" altLang="zh-CN" b="1" i="1" dirty="0"/>
              <a:t>binding</a:t>
            </a:r>
            <a:r>
              <a:rPr lang="en-US" altLang="zh-CN" i="1" dirty="0"/>
              <a:t> </a:t>
            </a:r>
            <a:r>
              <a:rPr lang="en-US" altLang="zh-CN" dirty="0"/>
              <a:t>(or </a:t>
            </a:r>
            <a:r>
              <a:rPr lang="en-US" altLang="zh-CN" i="1" dirty="0"/>
              <a:t>early binding</a:t>
            </a:r>
            <a:r>
              <a:rPr lang="en-US" altLang="zh-CN" dirty="0"/>
              <a:t>) </a:t>
            </a:r>
            <a:endParaRPr lang="en-US" altLang="zh-CN" dirty="0" smtClean="0"/>
          </a:p>
          <a:p>
            <a:r>
              <a:rPr lang="en-US" altLang="zh-CN" dirty="0"/>
              <a:t>However, </a:t>
            </a:r>
            <a:r>
              <a:rPr lang="en-US" altLang="zh-CN" b="1" dirty="0"/>
              <a:t>virtual functions </a:t>
            </a:r>
            <a:r>
              <a:rPr lang="en-US" altLang="zh-CN" dirty="0"/>
              <a:t>make the job more difficult </a:t>
            </a:r>
            <a:r>
              <a:rPr lang="en-US" altLang="zh-CN" dirty="0" smtClean="0"/>
              <a:t>yet. </a:t>
            </a:r>
            <a:r>
              <a:rPr lang="en-US" altLang="zh-CN" dirty="0"/>
              <a:t>the compiler has to generate code that allows the correct virtual method to be selected as the program runs; this is called </a:t>
            </a:r>
            <a:r>
              <a:rPr lang="en-US" altLang="zh-CN" b="1" i="1" dirty="0"/>
              <a:t>dynamic</a:t>
            </a:r>
            <a:r>
              <a:rPr lang="en-US" altLang="zh-CN" i="1" dirty="0"/>
              <a:t> </a:t>
            </a:r>
            <a:r>
              <a:rPr lang="en-US" altLang="zh-CN" b="1" i="1" dirty="0"/>
              <a:t>binding</a:t>
            </a:r>
            <a:r>
              <a:rPr lang="en-US" altLang="zh-CN" i="1" dirty="0"/>
              <a:t> </a:t>
            </a:r>
            <a:r>
              <a:rPr lang="en-US" altLang="zh-CN" dirty="0"/>
              <a:t>(or </a:t>
            </a:r>
            <a:r>
              <a:rPr lang="en-US" altLang="zh-CN" i="1" dirty="0" smtClean="0"/>
              <a:t>late binding</a:t>
            </a:r>
            <a:r>
              <a:rPr lang="en-US" altLang="zh-CN" dirty="0"/>
              <a:t>). </a:t>
            </a:r>
            <a:endParaRPr lang="en-US" altLang="zh-CN" dirty="0" smtClean="0"/>
          </a:p>
          <a:p>
            <a:pPr lvl="1"/>
            <a:r>
              <a:rPr lang="en-US" altLang="zh-CN" dirty="0"/>
              <a:t>Dynamic binding in C++ is associated with methods </a:t>
            </a:r>
            <a:r>
              <a:rPr lang="en-US" altLang="zh-CN" b="1" dirty="0"/>
              <a:t>invoked</a:t>
            </a:r>
            <a:r>
              <a:rPr lang="en-US" altLang="zh-CN" dirty="0"/>
              <a:t> </a:t>
            </a:r>
            <a:r>
              <a:rPr lang="en-US" altLang="zh-CN" b="1" dirty="0"/>
              <a:t>by</a:t>
            </a:r>
            <a:r>
              <a:rPr lang="en-US" altLang="zh-CN" dirty="0"/>
              <a:t> </a:t>
            </a:r>
            <a:r>
              <a:rPr lang="en-US" altLang="zh-CN" b="1" dirty="0"/>
              <a:t>pointers</a:t>
            </a:r>
            <a:r>
              <a:rPr lang="en-US" altLang="zh-CN" dirty="0"/>
              <a:t> and </a:t>
            </a:r>
            <a:r>
              <a:rPr lang="en-US" altLang="zh-CN" b="1" dirty="0" smtClean="0"/>
              <a:t>references</a:t>
            </a:r>
            <a:r>
              <a:rPr lang="en-US" altLang="zh-CN" dirty="0" smtClean="0"/>
              <a:t>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433" y="4635800"/>
            <a:ext cx="4743694" cy="9271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75464" y="5620881"/>
            <a:ext cx="3758248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As discussed before, if </a:t>
            </a:r>
            <a:r>
              <a:rPr lang="en-US" altLang="zh-CN" sz="1200" dirty="0" err="1"/>
              <a:t>ViewAcct</a:t>
            </a:r>
            <a:r>
              <a:rPr lang="en-US" altLang="zh-CN" sz="1200" dirty="0"/>
              <a:t>() is not declared as virtual in the base class, </a:t>
            </a:r>
            <a:r>
              <a:rPr lang="en-US" altLang="zh-CN" sz="1200" dirty="0" err="1"/>
              <a:t>bp</a:t>
            </a:r>
            <a:r>
              <a:rPr lang="en-US" altLang="zh-CN" sz="1200" dirty="0"/>
              <a:t>-&gt;</a:t>
            </a:r>
            <a:r>
              <a:rPr lang="en-US" altLang="zh-CN" sz="1200" dirty="0" err="1"/>
              <a:t>ViewAcct</a:t>
            </a:r>
            <a:r>
              <a:rPr lang="en-US" altLang="zh-CN" sz="1200" dirty="0"/>
              <a:t>() goes by the pointer type (Brass *) and invokes Brass::</a:t>
            </a:r>
            <a:r>
              <a:rPr lang="en-US" altLang="zh-CN" sz="1200" dirty="0" err="1"/>
              <a:t>ViewAcct</a:t>
            </a:r>
            <a:r>
              <a:rPr lang="en-US" altLang="zh-CN" sz="1200" dirty="0"/>
              <a:t>().The pointer type is known at compile time. the compiler uses static binding for </a:t>
            </a:r>
            <a:r>
              <a:rPr lang="en-US" altLang="zh-CN" sz="1200" dirty="0" err="1"/>
              <a:t>nonvirtual</a:t>
            </a:r>
            <a:r>
              <a:rPr lang="en-US" altLang="zh-CN" sz="1200" dirty="0"/>
              <a:t> methods. 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6932644" y="5611737"/>
            <a:ext cx="3758248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But if </a:t>
            </a:r>
            <a:r>
              <a:rPr lang="en-US" altLang="zh-CN" sz="1200" dirty="0" err="1"/>
              <a:t>ViewAcct</a:t>
            </a:r>
            <a:r>
              <a:rPr lang="en-US" altLang="zh-CN" sz="1200" dirty="0"/>
              <a:t>() is </a:t>
            </a:r>
            <a:r>
              <a:rPr lang="en-US" altLang="zh-CN" sz="1200" b="1" dirty="0"/>
              <a:t>declared</a:t>
            </a:r>
            <a:r>
              <a:rPr lang="en-US" altLang="zh-CN" sz="1200" dirty="0"/>
              <a:t> </a:t>
            </a:r>
            <a:r>
              <a:rPr lang="en-US" altLang="zh-CN" sz="1200" b="1" dirty="0"/>
              <a:t>as</a:t>
            </a:r>
            <a:r>
              <a:rPr lang="en-US" altLang="zh-CN" sz="1200" dirty="0"/>
              <a:t> </a:t>
            </a:r>
            <a:r>
              <a:rPr lang="en-US" altLang="zh-CN" sz="1200" b="1" dirty="0"/>
              <a:t>virtual</a:t>
            </a:r>
            <a:r>
              <a:rPr lang="en-US" altLang="zh-CN" sz="1200" dirty="0"/>
              <a:t> in the base class, </a:t>
            </a:r>
            <a:r>
              <a:rPr lang="en-US" altLang="zh-CN" sz="1200" dirty="0" err="1"/>
              <a:t>bp</a:t>
            </a:r>
            <a:r>
              <a:rPr lang="en-US" altLang="zh-CN" sz="1200" dirty="0"/>
              <a:t>-&gt;</a:t>
            </a:r>
            <a:r>
              <a:rPr lang="en-US" altLang="zh-CN" sz="1200" dirty="0" err="1"/>
              <a:t>ViewAcct</a:t>
            </a:r>
            <a:r>
              <a:rPr lang="en-US" altLang="zh-CN" sz="1200" dirty="0"/>
              <a:t>() goes by </a:t>
            </a:r>
            <a:r>
              <a:rPr lang="en-US" altLang="zh-CN" sz="1200" dirty="0" smtClean="0"/>
              <a:t>the object </a:t>
            </a:r>
            <a:r>
              <a:rPr lang="en-US" altLang="zh-CN" sz="1200" dirty="0"/>
              <a:t>type (</a:t>
            </a:r>
            <a:r>
              <a:rPr lang="en-US" altLang="zh-CN" sz="1200" dirty="0" err="1"/>
              <a:t>BrassPlus</a:t>
            </a:r>
            <a:r>
              <a:rPr lang="en-US" altLang="zh-CN" sz="1200" dirty="0"/>
              <a:t>) and invokes </a:t>
            </a:r>
            <a:r>
              <a:rPr lang="en-US" altLang="zh-CN" sz="1200" dirty="0" err="1" smtClean="0"/>
              <a:t>rassPlus</a:t>
            </a:r>
            <a:r>
              <a:rPr lang="en-US" altLang="zh-CN" sz="1200" dirty="0"/>
              <a:t>::</a:t>
            </a:r>
            <a:r>
              <a:rPr lang="en-US" altLang="zh-CN" sz="1200" dirty="0" err="1"/>
              <a:t>ViewAcct</a:t>
            </a:r>
            <a:r>
              <a:rPr lang="en-US" altLang="zh-CN" sz="1200" dirty="0" smtClean="0"/>
              <a:t>().</a:t>
            </a:r>
          </a:p>
          <a:p>
            <a:r>
              <a:rPr lang="en-US" altLang="zh-CN" sz="1200" b="1" dirty="0" smtClean="0"/>
              <a:t>The </a:t>
            </a:r>
            <a:r>
              <a:rPr lang="en-US" altLang="zh-CN" sz="1200" b="1" dirty="0"/>
              <a:t>compiler </a:t>
            </a:r>
            <a:r>
              <a:rPr lang="en-US" altLang="zh-CN" sz="1200" b="1" dirty="0" smtClean="0"/>
              <a:t>uses dynamic </a:t>
            </a:r>
            <a:r>
              <a:rPr lang="en-US" altLang="zh-CN" sz="1200" b="1" dirty="0"/>
              <a:t>binding for virtual methods </a:t>
            </a:r>
            <a:endParaRPr lang="zh-CN" altLang="en-US" sz="1200" dirty="0"/>
          </a:p>
        </p:txBody>
      </p:sp>
      <p:sp>
        <p:nvSpPr>
          <p:cNvPr id="8" name="动作按钮: 帮助 7">
            <a:hlinkClick r:id="" action="ppaction://noaction" highlightClick="1"/>
          </p:cNvPr>
          <p:cNvSpPr/>
          <p:nvPr/>
        </p:nvSpPr>
        <p:spPr>
          <a:xfrm>
            <a:off x="722376" y="2304288"/>
            <a:ext cx="886968" cy="566928"/>
          </a:xfrm>
          <a:prstGeom prst="actionButtonHel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5622" y="2962656"/>
            <a:ext cx="197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why</a:t>
            </a:r>
            <a:r>
              <a:rPr lang="en-US" altLang="zh-CN" sz="1200" dirty="0" smtClean="0"/>
              <a:t> two kinds of binding?</a:t>
            </a:r>
          </a:p>
          <a:p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efficiency: </a:t>
            </a:r>
            <a:r>
              <a:rPr lang="en-US" altLang="zh-CN" sz="1200" dirty="0" err="1" smtClean="0"/>
              <a:t>stataci</a:t>
            </a:r>
            <a:r>
              <a:rPr lang="en-US" altLang="zh-CN" sz="1200" dirty="0" smtClean="0"/>
              <a:t> binding are more efficiency than dynamic binding.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conceptual model </a:t>
            </a:r>
            <a:r>
              <a:rPr lang="en-US" altLang="zh-CN" sz="1200" dirty="0" smtClean="0"/>
              <a:t>: we need dynamic /static to tell when our methods can be redefinition.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48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/>
              <a:t>-- Access Control: </a:t>
            </a:r>
            <a:r>
              <a:rPr lang="en-US" altLang="zh-CN" b="1" dirty="0"/>
              <a:t>protected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The </a:t>
            </a:r>
            <a:r>
              <a:rPr lang="en-US" altLang="zh-CN" sz="1600" b="1" dirty="0"/>
              <a:t>protected</a:t>
            </a:r>
            <a:r>
              <a:rPr lang="en-US" altLang="zh-CN" sz="1600" dirty="0"/>
              <a:t> keyword is like private in that the outside world </a:t>
            </a:r>
            <a:r>
              <a:rPr lang="en-US" altLang="zh-CN" sz="1600" dirty="0" smtClean="0"/>
              <a:t>can access </a:t>
            </a:r>
            <a:r>
              <a:rPr lang="en-US" altLang="zh-CN" sz="1600" dirty="0"/>
              <a:t>class members in a protected section only </a:t>
            </a:r>
            <a:r>
              <a:rPr lang="en-US" altLang="zh-CN" sz="1600" b="1" dirty="0"/>
              <a:t>by using public class members</a:t>
            </a:r>
            <a:r>
              <a:rPr lang="en-US" altLang="zh-CN" sz="1600" dirty="0"/>
              <a:t> </a:t>
            </a:r>
            <a:endParaRPr lang="en-US" altLang="zh-CN" sz="1600" dirty="0" smtClean="0"/>
          </a:p>
          <a:p>
            <a:r>
              <a:rPr lang="en-US" altLang="zh-CN" sz="1600" dirty="0"/>
              <a:t>The </a:t>
            </a:r>
            <a:r>
              <a:rPr lang="en-US" altLang="zh-CN" sz="1600" b="1" dirty="0"/>
              <a:t>difference</a:t>
            </a:r>
            <a:r>
              <a:rPr lang="en-US" altLang="zh-CN" sz="1600" dirty="0"/>
              <a:t> between </a:t>
            </a:r>
            <a:r>
              <a:rPr lang="en-US" altLang="zh-CN" sz="1600" b="1" dirty="0"/>
              <a:t>private</a:t>
            </a:r>
            <a:r>
              <a:rPr lang="en-US" altLang="zh-CN" sz="1600" dirty="0"/>
              <a:t> and </a:t>
            </a:r>
            <a:r>
              <a:rPr lang="en-US" altLang="zh-CN" sz="1600" b="1" dirty="0"/>
              <a:t>protected</a:t>
            </a:r>
            <a:r>
              <a:rPr lang="en-US" altLang="zh-CN" sz="1600" dirty="0"/>
              <a:t> comes into play only within </a:t>
            </a:r>
            <a:r>
              <a:rPr lang="en-US" altLang="zh-CN" sz="1600" b="1" dirty="0"/>
              <a:t>classes</a:t>
            </a:r>
            <a:r>
              <a:rPr lang="en-US" altLang="zh-CN" sz="1600" dirty="0"/>
              <a:t> </a:t>
            </a:r>
            <a:r>
              <a:rPr lang="en-US" altLang="zh-CN" sz="1600" b="1" dirty="0" smtClean="0"/>
              <a:t>derived</a:t>
            </a:r>
            <a:r>
              <a:rPr lang="en-US" altLang="zh-CN" sz="1600" dirty="0" smtClean="0"/>
              <a:t> from </a:t>
            </a:r>
            <a:r>
              <a:rPr lang="en-US" altLang="zh-CN" sz="1600" dirty="0"/>
              <a:t>the base class </a:t>
            </a:r>
            <a:endParaRPr lang="en-US" altLang="zh-CN" sz="1600" dirty="0" smtClean="0"/>
          </a:p>
          <a:p>
            <a:r>
              <a:rPr lang="en-US" altLang="zh-CN" sz="1600" dirty="0"/>
              <a:t>Members of a </a:t>
            </a:r>
            <a:r>
              <a:rPr lang="en-US" altLang="zh-CN" sz="1600" b="1" dirty="0"/>
              <a:t>derived</a:t>
            </a:r>
            <a:r>
              <a:rPr lang="en-US" altLang="zh-CN" sz="1600" dirty="0"/>
              <a:t> </a:t>
            </a:r>
            <a:r>
              <a:rPr lang="en-US" altLang="zh-CN" sz="1600" b="1" dirty="0"/>
              <a:t>class</a:t>
            </a:r>
            <a:r>
              <a:rPr lang="en-US" altLang="zh-CN" sz="1600" dirty="0"/>
              <a:t> </a:t>
            </a:r>
            <a:r>
              <a:rPr lang="en-US" altLang="zh-CN" sz="1600" b="1" dirty="0"/>
              <a:t>can</a:t>
            </a:r>
            <a:r>
              <a:rPr lang="en-US" altLang="zh-CN" sz="1600" dirty="0"/>
              <a:t> </a:t>
            </a:r>
            <a:r>
              <a:rPr lang="en-US" altLang="zh-CN" sz="1600" b="1" dirty="0"/>
              <a:t>access</a:t>
            </a:r>
            <a:r>
              <a:rPr lang="en-US" altLang="zh-CN" sz="1600" dirty="0"/>
              <a:t> </a:t>
            </a:r>
            <a:r>
              <a:rPr lang="en-US" altLang="zh-CN" sz="1600" b="1" dirty="0"/>
              <a:t>protected</a:t>
            </a:r>
            <a:r>
              <a:rPr lang="en-US" altLang="zh-CN" sz="1600" dirty="0"/>
              <a:t> </a:t>
            </a:r>
            <a:r>
              <a:rPr lang="en-US" altLang="zh-CN" sz="1600" b="1" dirty="0"/>
              <a:t>members</a:t>
            </a:r>
            <a:r>
              <a:rPr lang="en-US" altLang="zh-CN" sz="1600" dirty="0"/>
              <a:t> of a </a:t>
            </a:r>
            <a:r>
              <a:rPr lang="en-US" altLang="zh-CN" sz="1600" b="1" dirty="0"/>
              <a:t>base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b="1" dirty="0"/>
              <a:t>class</a:t>
            </a:r>
            <a:r>
              <a:rPr lang="en-US" altLang="zh-CN" sz="1600" dirty="0"/>
              <a:t> </a:t>
            </a:r>
            <a:r>
              <a:rPr lang="en-US" altLang="zh-CN" sz="1600" b="1" dirty="0"/>
              <a:t>directly</a:t>
            </a:r>
            <a:r>
              <a:rPr lang="en-US" altLang="zh-CN" sz="1600" dirty="0"/>
              <a:t>, but they cannot directly access private members of the base class </a:t>
            </a:r>
            <a:endParaRPr lang="en-US" altLang="zh-CN" sz="1600" dirty="0" smtClean="0"/>
          </a:p>
          <a:p>
            <a:pPr lvl="1"/>
            <a:r>
              <a:rPr lang="en-US" altLang="zh-CN" sz="1400" dirty="0"/>
              <a:t>However, protected access control can be quite useful for member functions, giving</a:t>
            </a:r>
            <a:br>
              <a:rPr lang="en-US" altLang="zh-CN" sz="1400" dirty="0"/>
            </a:br>
            <a:r>
              <a:rPr lang="en-US" altLang="zh-CN" sz="1400" dirty="0"/>
              <a:t>derived classes access to internal functions that are not available publicly </a:t>
            </a:r>
            <a:endParaRPr lang="zh-CN" altLang="en-US" sz="1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80519" y="4759546"/>
            <a:ext cx="6677574" cy="1898748"/>
            <a:chOff x="2980519" y="4759546"/>
            <a:chExt cx="6677574" cy="18987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0519" y="4759546"/>
              <a:ext cx="1695537" cy="128911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195" y="4759546"/>
              <a:ext cx="4819898" cy="1898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84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 smtClean="0"/>
              <a:t>--Abstract Base Classes(ABC) vs pure virtual functions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4152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C++ has a way to provide an </a:t>
            </a:r>
            <a:r>
              <a:rPr lang="en-US" altLang="zh-CN" b="1" dirty="0"/>
              <a:t>unimplemented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 by using a </a:t>
            </a:r>
            <a:r>
              <a:rPr lang="en-US" altLang="zh-CN" b="1" i="1" dirty="0"/>
              <a:t>pure</a:t>
            </a:r>
            <a:r>
              <a:rPr lang="en-US" altLang="zh-CN" i="1" dirty="0"/>
              <a:t> </a:t>
            </a:r>
            <a:r>
              <a:rPr lang="en-US" altLang="zh-CN" b="1" i="1" dirty="0"/>
              <a:t>virtual</a:t>
            </a:r>
            <a:r>
              <a:rPr lang="en-US" altLang="zh-CN" i="1" dirty="0"/>
              <a:t> </a:t>
            </a:r>
            <a:r>
              <a:rPr lang="en-US" altLang="zh-CN" b="1" i="1" dirty="0"/>
              <a:t>function</a:t>
            </a:r>
            <a:r>
              <a:rPr lang="en-US" altLang="zh-CN" b="1" dirty="0" smtClean="0"/>
              <a:t>. </a:t>
            </a:r>
            <a:r>
              <a:rPr lang="en-US" altLang="zh-CN" dirty="0" smtClean="0"/>
              <a:t>A </a:t>
            </a:r>
            <a:r>
              <a:rPr lang="en-US" altLang="zh-CN" dirty="0"/>
              <a:t>pure virtual function </a:t>
            </a:r>
            <a:r>
              <a:rPr lang="en-US" altLang="zh-CN" b="1" dirty="0"/>
              <a:t>has = 0 at the end of its declaration</a:t>
            </a:r>
            <a:r>
              <a:rPr lang="en-US" altLang="zh-CN" dirty="0"/>
              <a:t>, as shown for </a:t>
            </a:r>
            <a:r>
              <a:rPr lang="en-US" altLang="zh-CN" dirty="0" smtClean="0"/>
              <a:t>the Area</a:t>
            </a:r>
            <a:r>
              <a:rPr lang="en-US" altLang="zh-CN" dirty="0"/>
              <a:t>() method: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When a class declaration contains a pure virtual function, you can’t create an object of</a:t>
            </a:r>
            <a:br>
              <a:rPr lang="en-US" altLang="zh-CN" dirty="0"/>
            </a:br>
            <a:r>
              <a:rPr lang="en-US" altLang="zh-CN" dirty="0"/>
              <a:t>that class</a:t>
            </a:r>
            <a:r>
              <a:rPr lang="en-US" altLang="zh-CN" dirty="0" smtClean="0"/>
              <a:t>. </a:t>
            </a:r>
            <a:r>
              <a:rPr lang="en-US" altLang="zh-CN" b="1" dirty="0" smtClean="0"/>
              <a:t>The </a:t>
            </a:r>
            <a:r>
              <a:rPr lang="en-US" altLang="zh-CN" b="1" dirty="0"/>
              <a:t>idea</a:t>
            </a:r>
            <a:r>
              <a:rPr lang="en-US" altLang="zh-CN" dirty="0"/>
              <a:t> is that classes with pure virtual functions </a:t>
            </a:r>
            <a:r>
              <a:rPr lang="en-US" altLang="zh-CN" b="1" dirty="0"/>
              <a:t>exist</a:t>
            </a:r>
            <a:r>
              <a:rPr lang="en-US" altLang="zh-CN" dirty="0"/>
              <a:t> </a:t>
            </a:r>
            <a:r>
              <a:rPr lang="en-US" altLang="zh-CN" b="1" dirty="0"/>
              <a:t>solely</a:t>
            </a:r>
            <a:r>
              <a:rPr lang="en-US" altLang="zh-CN" dirty="0"/>
              <a:t> to </a:t>
            </a:r>
            <a:r>
              <a:rPr lang="en-US" altLang="zh-CN" b="1" dirty="0"/>
              <a:t>serve</a:t>
            </a:r>
            <a:r>
              <a:rPr lang="en-US" altLang="zh-CN" dirty="0"/>
              <a:t> </a:t>
            </a:r>
            <a:r>
              <a:rPr lang="en-US" altLang="zh-CN" b="1" dirty="0"/>
              <a:t>as</a:t>
            </a:r>
            <a:r>
              <a:rPr lang="en-US" altLang="zh-CN" dirty="0"/>
              <a:t> </a:t>
            </a:r>
            <a:r>
              <a:rPr lang="en-US" altLang="zh-CN" b="1" dirty="0"/>
              <a:t>base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err="1"/>
              <a:t>classe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b="1" dirty="0"/>
              <a:t>Pure virtual functions are used when </a:t>
            </a:r>
            <a:r>
              <a:rPr lang="en-US" altLang="zh-CN" dirty="0"/>
              <a:t>it doesn't make sense to provide definition of a virtual function in the base class or a proper definition does not exists in the context of base class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For a class to be a </a:t>
            </a:r>
            <a:r>
              <a:rPr lang="en-US" altLang="zh-CN" b="1" dirty="0"/>
              <a:t>genuine ABC</a:t>
            </a:r>
            <a:r>
              <a:rPr lang="en-US" altLang="zh-CN" dirty="0"/>
              <a:t>, it </a:t>
            </a:r>
            <a:r>
              <a:rPr lang="en-US" altLang="zh-CN" b="1" dirty="0"/>
              <a:t>has to have</a:t>
            </a:r>
            <a:r>
              <a:rPr lang="en-US" altLang="zh-CN" dirty="0"/>
              <a:t> </a:t>
            </a:r>
            <a:r>
              <a:rPr lang="en-US" altLang="zh-CN" b="1" dirty="0"/>
              <a:t>at least one</a:t>
            </a:r>
            <a:r>
              <a:rPr lang="en-US" altLang="zh-CN" dirty="0"/>
              <a:t> </a:t>
            </a:r>
            <a:r>
              <a:rPr lang="en-US" altLang="zh-CN" b="1" dirty="0"/>
              <a:t>pure</a:t>
            </a:r>
            <a:r>
              <a:rPr lang="en-US" altLang="zh-CN" dirty="0"/>
              <a:t> </a:t>
            </a:r>
            <a:r>
              <a:rPr lang="en-US" altLang="zh-CN" b="1" dirty="0"/>
              <a:t>virtual</a:t>
            </a:r>
            <a:r>
              <a:rPr lang="en-US" altLang="zh-CN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. </a:t>
            </a:r>
            <a:r>
              <a:rPr lang="en-US" altLang="zh-CN" dirty="0" smtClean="0"/>
              <a:t>It is </a:t>
            </a:r>
            <a:r>
              <a:rPr lang="en-US" altLang="zh-CN" dirty="0"/>
              <a:t>the = 0 in the prototype that makes a virtual function a pure virtual function. </a:t>
            </a:r>
            <a:endParaRPr lang="en-US" altLang="zh-CN" dirty="0" smtClean="0"/>
          </a:p>
          <a:p>
            <a:r>
              <a:rPr lang="en-US" altLang="zh-CN" b="1" dirty="0" smtClean="0"/>
              <a:t>In short</a:t>
            </a:r>
            <a:r>
              <a:rPr lang="en-US" altLang="zh-CN" dirty="0"/>
              <a:t>, the </a:t>
            </a:r>
            <a:r>
              <a:rPr lang="en-US" altLang="zh-CN" b="1" dirty="0"/>
              <a:t>= 0</a:t>
            </a:r>
            <a:r>
              <a:rPr lang="en-US" altLang="zh-CN" dirty="0"/>
              <a:t> in the prototype </a:t>
            </a:r>
            <a:r>
              <a:rPr lang="en-US" altLang="zh-CN" b="1" dirty="0"/>
              <a:t>indicates</a:t>
            </a:r>
            <a:r>
              <a:rPr lang="en-US" altLang="zh-CN" dirty="0"/>
              <a:t> that the class is an </a:t>
            </a:r>
            <a:r>
              <a:rPr lang="en-US" altLang="zh-CN" b="1" dirty="0"/>
              <a:t>abstract</a:t>
            </a:r>
            <a:r>
              <a:rPr lang="en-US" altLang="zh-CN" dirty="0"/>
              <a:t> </a:t>
            </a:r>
            <a:r>
              <a:rPr lang="en-US" altLang="zh-CN" b="1" dirty="0"/>
              <a:t>base</a:t>
            </a:r>
            <a:r>
              <a:rPr lang="en-US" altLang="zh-CN" dirty="0"/>
              <a:t> </a:t>
            </a:r>
            <a:r>
              <a:rPr lang="en-US" altLang="zh-CN" b="1" dirty="0"/>
              <a:t>class</a:t>
            </a:r>
            <a:r>
              <a:rPr lang="en-US" altLang="zh-CN" dirty="0"/>
              <a:t> </a:t>
            </a:r>
            <a:r>
              <a:rPr lang="en-US" altLang="zh-CN" dirty="0" smtClean="0"/>
              <a:t>and that </a:t>
            </a:r>
            <a:r>
              <a:rPr lang="en-US" altLang="zh-CN" dirty="0"/>
              <a:t>the class </a:t>
            </a:r>
            <a:r>
              <a:rPr lang="en-US" altLang="zh-CN" b="1" dirty="0" smtClean="0"/>
              <a:t>doesn’t</a:t>
            </a:r>
            <a:r>
              <a:rPr lang="en-US" altLang="zh-CN" dirty="0" smtClean="0"/>
              <a:t> </a:t>
            </a:r>
            <a:r>
              <a:rPr lang="en-US" altLang="zh-CN" b="1" dirty="0"/>
              <a:t>necessarily</a:t>
            </a:r>
            <a:r>
              <a:rPr lang="en-US" altLang="zh-CN" dirty="0"/>
              <a:t> have to </a:t>
            </a:r>
            <a:r>
              <a:rPr lang="en-US" altLang="zh-CN" b="1" dirty="0"/>
              <a:t>define</a:t>
            </a:r>
            <a:r>
              <a:rPr lang="en-US" altLang="zh-CN" dirty="0"/>
              <a:t> the function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24" y="2612953"/>
            <a:ext cx="3690184" cy="19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118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Class Inheritance</a:t>
            </a:r>
            <a:br>
              <a:rPr lang="en-US" altLang="zh-CN" dirty="0"/>
            </a:br>
            <a:r>
              <a:rPr lang="en-US" altLang="zh-CN" dirty="0"/>
              <a:t>-- Inheritance and Dynamic Memory Allocation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 1: Derived Class </a:t>
            </a:r>
            <a:r>
              <a:rPr lang="en-US" altLang="zh-CN" b="1" dirty="0"/>
              <a:t>Doesn’t</a:t>
            </a:r>
            <a:r>
              <a:rPr lang="en-US" altLang="zh-CN" dirty="0"/>
              <a:t> Use </a:t>
            </a:r>
            <a:r>
              <a:rPr lang="en-US" altLang="zh-CN" b="1" dirty="0" smtClean="0"/>
              <a:t>new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You </a:t>
            </a:r>
            <a:r>
              <a:rPr lang="en-US" altLang="zh-CN" b="1" dirty="0" smtClean="0"/>
              <a:t>don’t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have </a:t>
            </a:r>
            <a:r>
              <a:rPr lang="en-US" altLang="zh-CN" b="1" dirty="0"/>
              <a:t>to </a:t>
            </a:r>
            <a:r>
              <a:rPr lang="en-US" altLang="zh-CN" dirty="0"/>
              <a:t>define an explicit destructor, copy constructor, and </a:t>
            </a:r>
            <a:r>
              <a:rPr lang="en-US" altLang="zh-CN" dirty="0" smtClean="0"/>
              <a:t>assignment operator for the derived class.</a:t>
            </a:r>
          </a:p>
          <a:p>
            <a:r>
              <a:rPr lang="en-US" altLang="zh-CN" dirty="0"/>
              <a:t>Case 2: Derived Class </a:t>
            </a:r>
            <a:r>
              <a:rPr lang="en-US" altLang="zh-CN" b="1" dirty="0"/>
              <a:t>Does</a:t>
            </a:r>
            <a:r>
              <a:rPr lang="en-US" altLang="zh-CN" dirty="0"/>
              <a:t> Use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/>
              <a:t>Y</a:t>
            </a:r>
            <a:r>
              <a:rPr lang="en-US" altLang="zh-CN" dirty="0" smtClean="0"/>
              <a:t>ou </a:t>
            </a:r>
            <a:r>
              <a:rPr lang="en-US" altLang="zh-CN" b="1" dirty="0"/>
              <a:t>do</a:t>
            </a:r>
            <a:r>
              <a:rPr lang="en-US" altLang="zh-CN" dirty="0"/>
              <a:t> </a:t>
            </a:r>
            <a:r>
              <a:rPr lang="en-US" altLang="zh-CN" b="1" dirty="0"/>
              <a:t>have to </a:t>
            </a:r>
            <a:r>
              <a:rPr lang="en-US" altLang="zh-CN" dirty="0"/>
              <a:t>define an explicit destructor, copy </a:t>
            </a:r>
            <a:r>
              <a:rPr lang="en-US" altLang="zh-CN" dirty="0" smtClean="0"/>
              <a:t>constructor, and </a:t>
            </a:r>
            <a:r>
              <a:rPr lang="en-US" altLang="zh-CN" dirty="0"/>
              <a:t>assignment operator for the derived class.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Dealing with </a:t>
            </a:r>
            <a:r>
              <a:rPr lang="en-US" altLang="zh-CN" dirty="0" smtClean="0"/>
              <a:t>data</a:t>
            </a:r>
            <a:br>
              <a:rPr lang="en-US" altLang="zh-CN" dirty="0" smtClean="0"/>
            </a:br>
            <a:r>
              <a:rPr lang="en-US" altLang="zh-CN" dirty="0" smtClean="0"/>
              <a:t>-- type casts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C++ empowers you to </a:t>
            </a:r>
            <a:r>
              <a:rPr lang="en-US" altLang="zh-CN" b="1" dirty="0"/>
              <a:t>force</a:t>
            </a:r>
            <a:r>
              <a:rPr lang="en-US" altLang="zh-CN" dirty="0"/>
              <a:t> type conversions explicitly via the type cast mechanism </a:t>
            </a:r>
            <a:endParaRPr lang="en-US" altLang="zh-CN" dirty="0" smtClean="0"/>
          </a:p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typeName</a:t>
            </a:r>
            <a:r>
              <a:rPr lang="en-US" altLang="zh-CN" dirty="0"/>
              <a:t>) value // converts value to </a:t>
            </a:r>
            <a:r>
              <a:rPr lang="en-US" altLang="zh-CN" dirty="0" err="1"/>
              <a:t>typeName</a:t>
            </a:r>
            <a:r>
              <a:rPr lang="en-US" altLang="zh-CN" dirty="0"/>
              <a:t> </a:t>
            </a:r>
            <a:r>
              <a:rPr lang="en-US" altLang="zh-CN" dirty="0" smtClean="0"/>
              <a:t>type. The C style.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typeName</a:t>
            </a:r>
            <a:r>
              <a:rPr lang="en-US" altLang="zh-CN" dirty="0"/>
              <a:t> (value) // converts value to </a:t>
            </a:r>
            <a:r>
              <a:rPr lang="en-US" altLang="zh-CN" dirty="0" err="1"/>
              <a:t>typeName</a:t>
            </a:r>
            <a:r>
              <a:rPr lang="en-US" altLang="zh-CN" dirty="0"/>
              <a:t> type </a:t>
            </a:r>
            <a:r>
              <a:rPr lang="en-US" altLang="zh-CN" dirty="0" smtClean="0"/>
              <a:t>. The C++ style. It looks </a:t>
            </a:r>
            <a:r>
              <a:rPr lang="en-US" altLang="zh-CN" dirty="0"/>
              <a:t>like a function call </a:t>
            </a:r>
            <a:endParaRPr lang="en-US" altLang="zh-CN" dirty="0" smtClean="0"/>
          </a:p>
          <a:p>
            <a:pPr lvl="1"/>
            <a:r>
              <a:rPr lang="en-US" altLang="zh-CN" dirty="0"/>
              <a:t>C++ also introduces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four type cast operators</a:t>
            </a:r>
            <a:r>
              <a:rPr lang="en-US" altLang="zh-CN" dirty="0"/>
              <a:t> that are more </a:t>
            </a:r>
            <a:r>
              <a:rPr lang="en-US" altLang="zh-CN" b="1" dirty="0"/>
              <a:t>restrictive</a:t>
            </a:r>
            <a:r>
              <a:rPr lang="en-US" altLang="zh-CN" dirty="0"/>
              <a:t> in how they </a:t>
            </a:r>
            <a:r>
              <a:rPr lang="en-US" altLang="zh-CN" dirty="0" smtClean="0"/>
              <a:t>can be </a:t>
            </a:r>
            <a:r>
              <a:rPr lang="en-US" altLang="zh-CN" dirty="0"/>
              <a:t>used </a:t>
            </a:r>
            <a:endParaRPr lang="en-US" altLang="zh-CN" dirty="0" smtClean="0"/>
          </a:p>
          <a:p>
            <a:pPr lvl="2"/>
            <a:r>
              <a:rPr lang="en-US" altLang="zh-CN" dirty="0" err="1"/>
              <a:t>static_cast</a:t>
            </a:r>
            <a:r>
              <a:rPr lang="en-US" altLang="zh-CN" dirty="0"/>
              <a:t>&lt;</a:t>
            </a:r>
            <a:r>
              <a:rPr lang="en-US" altLang="zh-CN" dirty="0" err="1"/>
              <a:t>typeName</a:t>
            </a:r>
            <a:r>
              <a:rPr lang="en-US" altLang="zh-CN" dirty="0"/>
              <a:t>&gt; (value) // converts value to </a:t>
            </a:r>
            <a:r>
              <a:rPr lang="en-US" altLang="zh-CN" dirty="0" err="1"/>
              <a:t>typeName</a:t>
            </a:r>
            <a:r>
              <a:rPr lang="en-US" altLang="zh-CN" dirty="0"/>
              <a:t> </a:t>
            </a:r>
            <a:r>
              <a:rPr lang="en-US" altLang="zh-CN" dirty="0" smtClean="0"/>
              <a:t>type</a:t>
            </a:r>
          </a:p>
          <a:p>
            <a:pPr lvl="2"/>
            <a:r>
              <a:rPr lang="en-US" altLang="zh-CN" dirty="0" smtClean="0"/>
              <a:t>we introduce them later.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86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Reusing code in C++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has-a relationships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usual C++ technique for modeling </a:t>
            </a:r>
            <a:r>
              <a:rPr lang="en-US" altLang="zh-CN" b="1" i="1" dirty="0"/>
              <a:t>has-a </a:t>
            </a:r>
            <a:r>
              <a:rPr lang="en-US" altLang="zh-CN" b="1" dirty="0"/>
              <a:t>relationships </a:t>
            </a:r>
            <a:r>
              <a:rPr lang="en-US" altLang="zh-CN" dirty="0"/>
              <a:t>is </a:t>
            </a:r>
            <a:r>
              <a:rPr lang="en-US" altLang="zh-CN" dirty="0" smtClean="0"/>
              <a:t>to use </a:t>
            </a:r>
            <a:r>
              <a:rPr lang="en-US" altLang="zh-CN" b="1" dirty="0"/>
              <a:t>composition</a:t>
            </a:r>
            <a:r>
              <a:rPr lang="en-US" altLang="zh-CN" dirty="0"/>
              <a:t> or </a:t>
            </a:r>
            <a:r>
              <a:rPr lang="en-US" altLang="zh-CN" b="1" dirty="0"/>
              <a:t>containment</a:t>
            </a:r>
            <a:r>
              <a:rPr lang="en-US" altLang="zh-CN" dirty="0"/>
              <a:t>—that is, to create a class composed of, or </a:t>
            </a:r>
            <a:r>
              <a:rPr lang="en-US" altLang="zh-CN" dirty="0" smtClean="0"/>
              <a:t>containing, members </a:t>
            </a:r>
            <a:r>
              <a:rPr lang="en-US" altLang="zh-CN" dirty="0"/>
              <a:t>that are objects of another class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C++ has a second means of implementing the </a:t>
            </a:r>
            <a:r>
              <a:rPr lang="en-US" altLang="zh-CN" b="1" i="1" dirty="0"/>
              <a:t>has-a</a:t>
            </a:r>
            <a:r>
              <a:rPr lang="en-US" altLang="zh-CN" i="1" dirty="0"/>
              <a:t> </a:t>
            </a:r>
            <a:r>
              <a:rPr lang="en-US" altLang="zh-CN" b="1" dirty="0"/>
              <a:t>relationship: private</a:t>
            </a:r>
            <a:r>
              <a:rPr lang="en-US" altLang="zh-CN" dirty="0"/>
              <a:t> </a:t>
            </a:r>
            <a:r>
              <a:rPr lang="en-US" altLang="zh-CN" b="1" dirty="0"/>
              <a:t>inheritance</a:t>
            </a:r>
            <a:r>
              <a:rPr lang="en-US" altLang="zh-CN" dirty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71" y="3191214"/>
            <a:ext cx="5977680" cy="148136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3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Reusing code in C++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b="1" i="1" dirty="0"/>
              <a:t> </a:t>
            </a:r>
            <a:r>
              <a:rPr lang="en-US" altLang="zh-CN" dirty="0" smtClean="0"/>
              <a:t>Private </a:t>
            </a:r>
            <a:r>
              <a:rPr lang="en-US" altLang="zh-CN" dirty="0"/>
              <a:t>Inheritance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94632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C++ has a second means of implementing the </a:t>
            </a:r>
            <a:r>
              <a:rPr lang="en-US" altLang="zh-CN" b="1" i="1" dirty="0"/>
              <a:t>has-a</a:t>
            </a:r>
            <a:r>
              <a:rPr lang="en-US" altLang="zh-CN" i="1" dirty="0"/>
              <a:t> </a:t>
            </a:r>
            <a:r>
              <a:rPr lang="en-US" altLang="zh-CN" b="1" dirty="0" smtClean="0"/>
              <a:t>relationship: private</a:t>
            </a:r>
            <a:r>
              <a:rPr lang="en-US" altLang="zh-CN" dirty="0" smtClean="0"/>
              <a:t> </a:t>
            </a:r>
            <a:r>
              <a:rPr lang="en-US" altLang="zh-CN" b="1" dirty="0"/>
              <a:t>inheritance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With </a:t>
            </a:r>
            <a:r>
              <a:rPr lang="en-US" altLang="zh-CN" b="1" i="1" dirty="0" smtClean="0"/>
              <a:t>private </a:t>
            </a:r>
            <a:r>
              <a:rPr lang="en-US" altLang="zh-CN" b="1" i="1" dirty="0"/>
              <a:t>inheritance</a:t>
            </a:r>
            <a:r>
              <a:rPr lang="en-US" altLang="zh-CN" b="1" dirty="0"/>
              <a:t>, public and protected members of the base class become private </a:t>
            </a:r>
            <a:r>
              <a:rPr lang="en-US" altLang="zh-CN" b="1" dirty="0" smtClean="0"/>
              <a:t>members of </a:t>
            </a:r>
            <a:r>
              <a:rPr lang="en-US" altLang="zh-CN" b="1" dirty="0"/>
              <a:t>the derived </a:t>
            </a:r>
            <a:r>
              <a:rPr lang="en-US" altLang="zh-CN" b="1" dirty="0" smtClean="0"/>
              <a:t>class</a:t>
            </a:r>
            <a:r>
              <a:rPr lang="en-US" altLang="zh-CN" dirty="0" smtClean="0"/>
              <a:t>. This </a:t>
            </a:r>
            <a:r>
              <a:rPr lang="en-US" altLang="zh-CN" dirty="0"/>
              <a:t>means the methods of the base class do not become part of </a:t>
            </a:r>
            <a:r>
              <a:rPr lang="en-US" altLang="zh-CN" dirty="0" smtClean="0"/>
              <a:t>the public </a:t>
            </a:r>
            <a:r>
              <a:rPr lang="en-US" altLang="zh-CN" dirty="0"/>
              <a:t>interface of the derived </a:t>
            </a:r>
            <a:r>
              <a:rPr lang="en-US" altLang="zh-CN" dirty="0" smtClean="0"/>
              <a:t>object. They </a:t>
            </a:r>
            <a:r>
              <a:rPr lang="en-US" altLang="zh-CN" dirty="0"/>
              <a:t>can be used, however, inside the </a:t>
            </a:r>
            <a:r>
              <a:rPr lang="en-US" altLang="zh-CN" dirty="0" smtClean="0"/>
              <a:t>member functions </a:t>
            </a:r>
            <a:r>
              <a:rPr lang="en-US" altLang="zh-CN" dirty="0"/>
              <a:t>of the derived </a:t>
            </a:r>
            <a:r>
              <a:rPr lang="en-US" altLang="zh-CN" dirty="0" smtClean="0"/>
              <a:t>class. </a:t>
            </a:r>
            <a:r>
              <a:rPr lang="en-US" altLang="zh-CN" dirty="0"/>
              <a:t>T</a:t>
            </a:r>
            <a:r>
              <a:rPr lang="en-US" altLang="zh-CN" dirty="0" smtClean="0"/>
              <a:t>hat is: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public portion </a:t>
            </a:r>
            <a:r>
              <a:rPr lang="en-US" altLang="zh-CN" dirty="0"/>
              <a:t>of the base class will </a:t>
            </a:r>
            <a:r>
              <a:rPr lang="en-US" altLang="zh-CN" b="1" dirty="0"/>
              <a:t>become</a:t>
            </a:r>
            <a:r>
              <a:rPr lang="en-US" altLang="zh-CN" dirty="0"/>
              <a:t>  </a:t>
            </a:r>
            <a:r>
              <a:rPr lang="en-US" altLang="zh-CN" b="1" dirty="0" smtClean="0"/>
              <a:t>private </a:t>
            </a:r>
            <a:r>
              <a:rPr lang="en-US" altLang="zh-CN" dirty="0" smtClean="0"/>
              <a:t>in </a:t>
            </a:r>
            <a:r>
              <a:rPr lang="en-US" altLang="zh-CN" dirty="0"/>
              <a:t>derived class.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protected</a:t>
            </a:r>
            <a:r>
              <a:rPr lang="en-US" altLang="zh-CN" dirty="0"/>
              <a:t> </a:t>
            </a:r>
            <a:r>
              <a:rPr lang="en-US" altLang="zh-CN" b="1" dirty="0"/>
              <a:t>portion</a:t>
            </a:r>
            <a:r>
              <a:rPr lang="en-US" altLang="zh-CN" dirty="0"/>
              <a:t> of the base class will </a:t>
            </a:r>
            <a:r>
              <a:rPr lang="en-US" altLang="zh-CN" b="1" dirty="0"/>
              <a:t>become</a:t>
            </a:r>
            <a:r>
              <a:rPr lang="en-US" altLang="zh-CN" dirty="0"/>
              <a:t> </a:t>
            </a:r>
            <a:r>
              <a:rPr lang="en-US" altLang="zh-CN" b="1" dirty="0"/>
              <a:t>private </a:t>
            </a:r>
            <a:r>
              <a:rPr lang="en-US" altLang="zh-CN" dirty="0" smtClean="0"/>
              <a:t>in </a:t>
            </a:r>
            <a:r>
              <a:rPr lang="en-US" altLang="zh-CN" dirty="0"/>
              <a:t>derived class.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 smtClean="0"/>
              <a:t>private</a:t>
            </a:r>
            <a:r>
              <a:rPr lang="en-US" altLang="zh-CN" dirty="0" smtClean="0"/>
              <a:t> </a:t>
            </a:r>
            <a:r>
              <a:rPr lang="en-US" altLang="zh-CN" b="1" dirty="0"/>
              <a:t>portion</a:t>
            </a:r>
            <a:r>
              <a:rPr lang="en-US" altLang="zh-CN" dirty="0"/>
              <a:t> of the base class </a:t>
            </a:r>
            <a:r>
              <a:rPr lang="en-US" altLang="zh-CN" b="1" dirty="0"/>
              <a:t>are</a:t>
            </a:r>
            <a:r>
              <a:rPr lang="en-US" altLang="zh-CN" dirty="0"/>
              <a:t> still </a:t>
            </a:r>
            <a:r>
              <a:rPr lang="en-US" altLang="zh-CN" b="1" dirty="0"/>
              <a:t>NOT</a:t>
            </a:r>
            <a:r>
              <a:rPr lang="en-US" altLang="zh-CN" dirty="0"/>
              <a:t> </a:t>
            </a:r>
            <a:r>
              <a:rPr lang="en-US" altLang="zh-CN" b="1" dirty="0"/>
              <a:t>accessible</a:t>
            </a:r>
            <a:r>
              <a:rPr lang="en-US" altLang="zh-CN" dirty="0"/>
              <a:t> to derived class</a:t>
            </a:r>
            <a:r>
              <a:rPr lang="en-US" altLang="zh-CN" dirty="0" smtClean="0"/>
              <a:t>.</a:t>
            </a:r>
          </a:p>
          <a:p>
            <a:r>
              <a:rPr lang="en-US" altLang="zh-CN" b="1" dirty="0"/>
              <a:t>Containment</a:t>
            </a:r>
            <a:r>
              <a:rPr lang="en-US" altLang="zh-CN" dirty="0"/>
              <a:t> </a:t>
            </a:r>
            <a:r>
              <a:rPr lang="en-US" altLang="zh-CN" b="1" dirty="0"/>
              <a:t>adds</a:t>
            </a:r>
            <a:r>
              <a:rPr lang="en-US" altLang="zh-CN" dirty="0"/>
              <a:t> </a:t>
            </a:r>
            <a:r>
              <a:rPr lang="en-US" altLang="zh-CN" b="1" dirty="0"/>
              <a:t>an</a:t>
            </a:r>
            <a:r>
              <a:rPr lang="en-US" altLang="zh-CN" dirty="0"/>
              <a:t> </a:t>
            </a:r>
            <a:r>
              <a:rPr lang="en-US" altLang="zh-CN" b="1" dirty="0"/>
              <a:t>object</a:t>
            </a:r>
            <a:r>
              <a:rPr lang="en-US" altLang="zh-CN" dirty="0"/>
              <a:t> to a class as a </a:t>
            </a:r>
            <a:r>
              <a:rPr lang="en-US" altLang="zh-CN" b="1" dirty="0"/>
              <a:t>named</a:t>
            </a:r>
            <a:r>
              <a:rPr lang="en-US" altLang="zh-CN" dirty="0"/>
              <a:t> </a:t>
            </a:r>
            <a:r>
              <a:rPr lang="en-US" altLang="zh-CN" b="1" dirty="0"/>
              <a:t>member</a:t>
            </a:r>
            <a:r>
              <a:rPr lang="en-US" altLang="zh-CN" dirty="0"/>
              <a:t> object, whereas </a:t>
            </a:r>
            <a:r>
              <a:rPr lang="en-US" altLang="zh-CN" b="1" dirty="0" smtClean="0"/>
              <a:t>private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inheritance</a:t>
            </a:r>
            <a:r>
              <a:rPr lang="en-US" altLang="zh-CN" dirty="0" smtClean="0"/>
              <a:t> </a:t>
            </a:r>
            <a:r>
              <a:rPr lang="en-US" altLang="zh-CN" dirty="0"/>
              <a:t>adds an object to a class as an </a:t>
            </a:r>
            <a:r>
              <a:rPr lang="en-US" altLang="zh-CN" b="1" dirty="0">
                <a:solidFill>
                  <a:srgbClr val="FF0000"/>
                </a:solidFill>
              </a:rPr>
              <a:t>unnamed inherited </a:t>
            </a:r>
            <a:r>
              <a:rPr lang="en-US" altLang="zh-CN" b="1" dirty="0" smtClean="0">
                <a:solidFill>
                  <a:srgbClr val="FF0000"/>
                </a:solidFill>
              </a:rPr>
              <a:t>object</a:t>
            </a:r>
          </a:p>
          <a:p>
            <a:r>
              <a:rPr lang="en-US" altLang="zh-CN" dirty="0"/>
              <a:t>Private inheritance, then, provides the </a:t>
            </a:r>
            <a:r>
              <a:rPr lang="en-US" altLang="zh-CN" b="1" dirty="0"/>
              <a:t>same</a:t>
            </a:r>
            <a:r>
              <a:rPr lang="en-US" altLang="zh-CN" dirty="0"/>
              <a:t> </a:t>
            </a:r>
            <a:r>
              <a:rPr lang="en-US" altLang="zh-CN" b="1" dirty="0"/>
              <a:t>features</a:t>
            </a:r>
            <a:r>
              <a:rPr lang="en-US" altLang="zh-CN" dirty="0"/>
              <a:t> as containment</a:t>
            </a:r>
            <a:r>
              <a:rPr lang="en-US" altLang="zh-CN" dirty="0" smtClean="0"/>
              <a:t>: </a:t>
            </a:r>
            <a:r>
              <a:rPr lang="en-US" altLang="zh-CN" b="1" dirty="0" smtClean="0"/>
              <a:t>Acquire</a:t>
            </a:r>
            <a:r>
              <a:rPr lang="en-US" altLang="zh-CN" dirty="0" smtClean="0"/>
              <a:t> the </a:t>
            </a:r>
            <a:r>
              <a:rPr lang="en-US" altLang="zh-CN" b="1" dirty="0" smtClean="0"/>
              <a:t>implementation</a:t>
            </a:r>
            <a:r>
              <a:rPr lang="en-US" altLang="zh-CN" dirty="0"/>
              <a:t>, </a:t>
            </a:r>
            <a:r>
              <a:rPr lang="en-US" altLang="zh-CN" b="1" dirty="0"/>
              <a:t>don’t</a:t>
            </a:r>
            <a:r>
              <a:rPr lang="en-US" altLang="zh-CN" dirty="0"/>
              <a:t> </a:t>
            </a:r>
            <a:r>
              <a:rPr lang="en-US" altLang="zh-CN" b="1" dirty="0"/>
              <a:t>acquire</a:t>
            </a:r>
            <a:r>
              <a:rPr lang="en-US" altLang="zh-CN" dirty="0"/>
              <a:t> the </a:t>
            </a:r>
            <a:r>
              <a:rPr lang="en-US" altLang="zh-CN" b="1" dirty="0" smtClean="0"/>
              <a:t>interface.</a:t>
            </a:r>
            <a:r>
              <a:rPr lang="en-US" altLang="zh-CN" dirty="0"/>
              <a:t> Therefore it, too, can be used to implement </a:t>
            </a:r>
            <a:r>
              <a:rPr lang="en-US" altLang="zh-CN" dirty="0" smtClean="0"/>
              <a:t>a </a:t>
            </a:r>
            <a:r>
              <a:rPr lang="en-US" altLang="zh-CN" b="1" i="1" dirty="0" smtClean="0"/>
              <a:t>has-a </a:t>
            </a:r>
            <a:r>
              <a:rPr lang="en-US" altLang="zh-CN" b="1" dirty="0" smtClean="0"/>
              <a:t>relationship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With </a:t>
            </a:r>
            <a:r>
              <a:rPr lang="en-US" altLang="zh-CN" b="1" dirty="0"/>
              <a:t>private</a:t>
            </a:r>
            <a:r>
              <a:rPr lang="en-US" altLang="zh-CN" dirty="0"/>
              <a:t> </a:t>
            </a:r>
            <a:r>
              <a:rPr lang="en-US" altLang="zh-CN" b="1" dirty="0"/>
              <a:t>inheritance, a reference or pointer to a base class cannot</a:t>
            </a:r>
            <a:r>
              <a:rPr lang="en-US" altLang="zh-CN" dirty="0"/>
              <a:t> be </a:t>
            </a:r>
            <a:r>
              <a:rPr lang="en-US" altLang="zh-CN" b="1" dirty="0"/>
              <a:t>assigned</a:t>
            </a:r>
            <a:r>
              <a:rPr lang="en-US" altLang="zh-CN" dirty="0"/>
              <a:t> a reference or pointer </a:t>
            </a:r>
            <a:r>
              <a:rPr lang="en-US" altLang="zh-CN" b="1" dirty="0"/>
              <a:t>to a derived class without an explicit type cast</a:t>
            </a:r>
            <a:r>
              <a:rPr lang="en-US" altLang="zh-CN" dirty="0"/>
              <a:t>.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425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Reusing code in C++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b="1" i="1" dirty="0"/>
              <a:t> </a:t>
            </a:r>
            <a:r>
              <a:rPr lang="en-US" altLang="zh-CN" dirty="0" smtClean="0"/>
              <a:t>Private </a:t>
            </a:r>
            <a:r>
              <a:rPr lang="en-US" altLang="zh-CN" dirty="0"/>
              <a:t>Inheritance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94632"/>
          </a:xfrm>
        </p:spPr>
        <p:txBody>
          <a:bodyPr>
            <a:normAutofit/>
          </a:bodyPr>
          <a:lstStyle/>
          <a:p>
            <a:r>
              <a:rPr lang="en-US" altLang="zh-CN" sz="1400" b="1" dirty="0"/>
              <a:t>Initializing Base-Class </a:t>
            </a:r>
            <a:r>
              <a:rPr lang="en-US" altLang="zh-CN" sz="1400" b="1" dirty="0" smtClean="0"/>
              <a:t>Components</a:t>
            </a:r>
          </a:p>
          <a:p>
            <a:pPr lvl="1"/>
            <a:r>
              <a:rPr lang="en-US" altLang="zh-CN" sz="1200" dirty="0"/>
              <a:t>you can no longer use name </a:t>
            </a:r>
            <a:r>
              <a:rPr lang="en-US" altLang="zh-CN" sz="1200" dirty="0" smtClean="0"/>
              <a:t>to </a:t>
            </a:r>
            <a:r>
              <a:rPr lang="en-US" altLang="zh-CN" sz="1200" dirty="0"/>
              <a:t>describe </a:t>
            </a:r>
            <a:r>
              <a:rPr lang="en-US" altLang="zh-CN" sz="1200" dirty="0" smtClean="0"/>
              <a:t>the object, because private inheritance has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unnamed </a:t>
            </a:r>
            <a:r>
              <a:rPr lang="en-US" altLang="zh-CN" sz="1200" b="1" dirty="0">
                <a:solidFill>
                  <a:srgbClr val="FF0000"/>
                </a:solidFill>
              </a:rPr>
              <a:t>inherited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object. </a:t>
            </a:r>
            <a:r>
              <a:rPr lang="en-US" altLang="zh-CN" sz="1200" dirty="0" smtClean="0">
                <a:solidFill>
                  <a:schemeClr val="tx1"/>
                </a:solidFill>
              </a:rPr>
              <a:t>so you can do this by 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class</a:t>
            </a:r>
            <a:r>
              <a:rPr lang="en-US" altLang="zh-CN" sz="1200" dirty="0" smtClean="0">
                <a:solidFill>
                  <a:schemeClr val="tx1"/>
                </a:solidFill>
              </a:rPr>
              <a:t> 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name</a:t>
            </a:r>
            <a:r>
              <a:rPr lang="en-US" altLang="zh-CN" sz="1200" dirty="0" smtClean="0">
                <a:solidFill>
                  <a:schemeClr val="tx1"/>
                </a:solidFill>
              </a:rPr>
              <a:t>.</a:t>
            </a:r>
            <a:r>
              <a:rPr lang="en-US" altLang="zh-CN" sz="1200" dirty="0">
                <a:solidFill>
                  <a:schemeClr val="tx1"/>
                </a:solidFill>
              </a:rPr>
              <a:t/>
            </a:r>
            <a:br>
              <a:rPr lang="en-US" altLang="zh-CN" sz="1200" dirty="0">
                <a:solidFill>
                  <a:schemeClr val="tx1"/>
                </a:solidFill>
              </a:rPr>
            </a:br>
            <a:r>
              <a:rPr lang="en-US" altLang="zh-CN" sz="1200" dirty="0"/>
              <a:t/>
            </a:r>
            <a:br>
              <a:rPr lang="en-US" altLang="zh-CN" sz="1200" dirty="0"/>
            </a:br>
            <a:endParaRPr lang="en-US" altLang="zh-CN" sz="1200" dirty="0" smtClean="0"/>
          </a:p>
          <a:p>
            <a:r>
              <a:rPr lang="en-US" altLang="zh-CN" sz="1400" b="1" dirty="0"/>
              <a:t>Accessing Base-Class Methods </a:t>
            </a:r>
            <a:endParaRPr lang="en-US" altLang="zh-CN" sz="1400" b="1" dirty="0" smtClean="0"/>
          </a:p>
          <a:p>
            <a:pPr lvl="1"/>
            <a:r>
              <a:rPr lang="en-US" altLang="zh-CN" sz="1200" dirty="0" smtClean="0"/>
              <a:t>Private inheritance </a:t>
            </a:r>
            <a:r>
              <a:rPr lang="en-US" altLang="zh-CN" sz="1200" dirty="0"/>
              <a:t>lets you use the </a:t>
            </a:r>
            <a:r>
              <a:rPr lang="en-US" altLang="zh-CN" sz="1200" b="1" dirty="0"/>
              <a:t>class</a:t>
            </a:r>
            <a:r>
              <a:rPr lang="en-US" altLang="zh-CN" sz="1200" dirty="0"/>
              <a:t> </a:t>
            </a:r>
            <a:r>
              <a:rPr lang="en-US" altLang="zh-CN" sz="1200" b="1" dirty="0"/>
              <a:t>name</a:t>
            </a:r>
            <a:r>
              <a:rPr lang="en-US" altLang="zh-CN" sz="1200" dirty="0"/>
              <a:t> and the </a:t>
            </a:r>
            <a:r>
              <a:rPr lang="en-US" altLang="zh-CN" sz="1200" b="1" dirty="0"/>
              <a:t>scope-resolution</a:t>
            </a:r>
            <a:r>
              <a:rPr lang="en-US" altLang="zh-CN" sz="1200" dirty="0"/>
              <a:t> </a:t>
            </a:r>
            <a:r>
              <a:rPr lang="en-US" altLang="zh-CN" sz="1200" b="1" dirty="0"/>
              <a:t>operator</a:t>
            </a:r>
            <a:r>
              <a:rPr lang="en-US" altLang="zh-CN" sz="1200" dirty="0"/>
              <a:t> to invoke base-class methods: </a:t>
            </a:r>
          </a:p>
          <a:p>
            <a:pPr marL="457200" lvl="1" indent="0">
              <a:buNone/>
            </a:pPr>
            <a:endParaRPr lang="en-US" altLang="zh-CN" sz="1200" dirty="0"/>
          </a:p>
          <a:p>
            <a:pPr marL="457200" lvl="1" indent="0">
              <a:buNone/>
            </a:pPr>
            <a:endParaRPr lang="en-US" altLang="zh-CN" sz="1200" dirty="0"/>
          </a:p>
          <a:p>
            <a:r>
              <a:rPr lang="en-US" altLang="zh-CN" sz="1400" b="1" dirty="0"/>
              <a:t>Accessing Base-Class Objects </a:t>
            </a:r>
            <a:endParaRPr lang="en-US" altLang="zh-CN" sz="1400" b="1" dirty="0" smtClean="0"/>
          </a:p>
          <a:p>
            <a:pPr lvl="1"/>
            <a:r>
              <a:rPr lang="en-US" altLang="zh-CN" sz="1200" dirty="0"/>
              <a:t>The answer is to use a type cast. Because Student is derived from string, it’s possible</a:t>
            </a:r>
            <a:br>
              <a:rPr lang="en-US" altLang="zh-CN" sz="1200" dirty="0"/>
            </a:br>
            <a:r>
              <a:rPr lang="en-US" altLang="zh-CN" sz="1200" dirty="0"/>
              <a:t>to type cast a Student object to a string object; the result is the inherited string object. 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endParaRPr lang="zh-CN" altLang="en-US" sz="1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988" y="2910430"/>
            <a:ext cx="5950256" cy="4445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88" y="4104351"/>
            <a:ext cx="3020820" cy="7132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988" y="5706611"/>
            <a:ext cx="4621020" cy="10088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20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Private Inheritance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Accessing Base-Class Friends 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A friend </a:t>
            </a:r>
            <a:r>
              <a:rPr lang="en-US" altLang="zh-CN" dirty="0" smtClean="0"/>
              <a:t>function is </a:t>
            </a:r>
            <a:r>
              <a:rPr lang="en-US" altLang="zh-CN" b="1" dirty="0" smtClean="0"/>
              <a:t>not</a:t>
            </a:r>
            <a:r>
              <a:rPr lang="en-US" altLang="zh-CN" dirty="0" smtClean="0"/>
              <a:t> a </a:t>
            </a:r>
            <a:r>
              <a:rPr lang="en-US" altLang="zh-CN" b="1" dirty="0" smtClean="0"/>
              <a:t>member</a:t>
            </a:r>
            <a:r>
              <a:rPr lang="en-US" altLang="zh-CN" dirty="0" smtClean="0"/>
              <a:t> of </a:t>
            </a:r>
            <a:r>
              <a:rPr lang="en-US" altLang="zh-CN" b="1" dirty="0" smtClean="0"/>
              <a:t>class</a:t>
            </a:r>
            <a:r>
              <a:rPr lang="en-US" altLang="zh-CN" dirty="0" smtClean="0"/>
              <a:t>, so you can </a:t>
            </a:r>
            <a:r>
              <a:rPr lang="en-US" altLang="zh-CN" b="1" dirty="0" smtClean="0"/>
              <a:t>use</a:t>
            </a:r>
            <a:r>
              <a:rPr lang="en-US" altLang="zh-CN" dirty="0" smtClean="0"/>
              <a:t> function </a:t>
            </a:r>
            <a:r>
              <a:rPr lang="en-US" altLang="zh-CN" b="1" dirty="0" smtClean="0"/>
              <a:t>name</a:t>
            </a:r>
            <a:r>
              <a:rPr lang="en-US" altLang="zh-CN" dirty="0" smtClean="0"/>
              <a:t> to </a:t>
            </a:r>
            <a:r>
              <a:rPr lang="en-US" altLang="zh-CN" b="1" dirty="0" smtClean="0"/>
              <a:t>invoke</a:t>
            </a:r>
            <a:r>
              <a:rPr lang="en-US" altLang="zh-CN" dirty="0" smtClean="0"/>
              <a:t> them </a:t>
            </a:r>
            <a:r>
              <a:rPr lang="en-US" altLang="zh-CN" b="1" dirty="0" smtClean="0"/>
              <a:t>directly</a:t>
            </a:r>
            <a:r>
              <a:rPr lang="en-US" altLang="zh-CN" dirty="0" smtClean="0"/>
              <a:t>.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30" y="3121355"/>
            <a:ext cx="4301274" cy="13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0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Containment or Private Inheritance?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Given that you can model a </a:t>
            </a:r>
            <a:r>
              <a:rPr lang="en-US" altLang="zh-CN" i="1" dirty="0"/>
              <a:t>has-a </a:t>
            </a:r>
            <a:r>
              <a:rPr lang="en-US" altLang="zh-CN" dirty="0"/>
              <a:t>relationship either with containment or with </a:t>
            </a:r>
            <a:r>
              <a:rPr lang="en-US" altLang="zh-CN" dirty="0" smtClean="0"/>
              <a:t>private inheritance</a:t>
            </a:r>
            <a:r>
              <a:rPr lang="en-US" altLang="zh-CN" dirty="0"/>
              <a:t>, which should you use? </a:t>
            </a:r>
            <a:endParaRPr lang="en-US" altLang="zh-CN" dirty="0" smtClean="0"/>
          </a:p>
          <a:p>
            <a:pPr lvl="1"/>
            <a:r>
              <a:rPr lang="en-US" altLang="zh-CN" dirty="0"/>
              <a:t>Most C++ programmers prefer </a:t>
            </a:r>
            <a:r>
              <a:rPr lang="en-US" altLang="zh-CN" dirty="0" smtClean="0"/>
              <a:t>containment.</a:t>
            </a:r>
          </a:p>
          <a:p>
            <a:pPr lvl="2"/>
            <a:r>
              <a:rPr lang="en-US" altLang="zh-CN" dirty="0"/>
              <a:t>First, </a:t>
            </a:r>
            <a:r>
              <a:rPr lang="en-US" altLang="zh-CN" dirty="0" smtClean="0"/>
              <a:t>it’s easier </a:t>
            </a:r>
            <a:r>
              <a:rPr lang="en-US" altLang="zh-CN" dirty="0"/>
              <a:t>to </a:t>
            </a:r>
            <a:r>
              <a:rPr lang="en-US" altLang="zh-CN" dirty="0" smtClean="0"/>
              <a:t>follow for it has explicit name of objects.</a:t>
            </a:r>
          </a:p>
          <a:p>
            <a:pPr lvl="2"/>
            <a:r>
              <a:rPr lang="en-US" altLang="zh-CN" dirty="0"/>
              <a:t>Second, inheritance </a:t>
            </a:r>
            <a:r>
              <a:rPr lang="en-US" altLang="zh-CN" dirty="0" smtClean="0"/>
              <a:t>can raise </a:t>
            </a:r>
            <a:r>
              <a:rPr lang="en-US" altLang="zh-CN" dirty="0"/>
              <a:t>problems, particularly if a class inherits from more than one base class. </a:t>
            </a:r>
            <a:endParaRPr lang="en-US" altLang="zh-CN" dirty="0" smtClean="0"/>
          </a:p>
          <a:p>
            <a:pPr lvl="2"/>
            <a:r>
              <a:rPr lang="en-US" altLang="zh-CN" dirty="0"/>
              <a:t>Also containment allows you to include more than one </a:t>
            </a:r>
            <a:r>
              <a:rPr lang="en-US" altLang="zh-CN" dirty="0" err="1"/>
              <a:t>subobject</a:t>
            </a:r>
            <a:r>
              <a:rPr lang="en-US" altLang="zh-CN" dirty="0"/>
              <a:t> of the same class. If a class needs three string objects, you can declare three </a:t>
            </a:r>
            <a:r>
              <a:rPr lang="en-US" altLang="zh-CN" dirty="0" smtClean="0"/>
              <a:t>separate string </a:t>
            </a:r>
            <a:r>
              <a:rPr lang="en-US" altLang="zh-CN" dirty="0"/>
              <a:t>members by using the containment approach. But inheritance limits you to a single object. </a:t>
            </a:r>
            <a:endParaRPr lang="en-US" altLang="zh-CN" dirty="0" smtClean="0"/>
          </a:p>
          <a:p>
            <a:pPr lvl="1"/>
            <a:r>
              <a:rPr lang="en-US" altLang="zh-CN" dirty="0"/>
              <a:t>However, private inheritance does offer features beyond those provided by containment </a:t>
            </a:r>
            <a:endParaRPr lang="en-US" altLang="zh-CN" dirty="0" smtClean="0"/>
          </a:p>
          <a:p>
            <a:pPr lvl="2"/>
            <a:r>
              <a:rPr lang="en-US" altLang="zh-CN" dirty="0"/>
              <a:t>I</a:t>
            </a:r>
            <a:r>
              <a:rPr lang="en-US" altLang="zh-CN" dirty="0" smtClean="0"/>
              <a:t>nheritance can access the base class protected members while </a:t>
            </a:r>
            <a:r>
              <a:rPr lang="en-US" altLang="zh-CN" dirty="0"/>
              <a:t>containment </a:t>
            </a:r>
            <a:r>
              <a:rPr lang="en-US" altLang="zh-CN" dirty="0" smtClean="0"/>
              <a:t>cannot.</a:t>
            </a:r>
          </a:p>
          <a:p>
            <a:pPr lvl="2"/>
            <a:r>
              <a:rPr lang="en-US" altLang="zh-CN" dirty="0"/>
              <a:t>Another situation that calls for using private inheritance is if you want to redefine virtual functions.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5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Reusing code in C++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b="1" i="1" dirty="0"/>
              <a:t> </a:t>
            </a:r>
            <a:r>
              <a:rPr lang="en-US" altLang="zh-CN" dirty="0" smtClean="0"/>
              <a:t>Protected </a:t>
            </a:r>
            <a:r>
              <a:rPr lang="en-US" altLang="zh-CN" dirty="0"/>
              <a:t>Inheritance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/>
              <a:t>Protected</a:t>
            </a:r>
            <a:r>
              <a:rPr lang="en-US" altLang="zh-CN" dirty="0"/>
              <a:t> </a:t>
            </a:r>
            <a:r>
              <a:rPr lang="en-US" altLang="zh-CN" b="1" dirty="0"/>
              <a:t>inheritance</a:t>
            </a:r>
            <a:r>
              <a:rPr lang="en-US" altLang="zh-CN" dirty="0"/>
              <a:t> is a </a:t>
            </a:r>
            <a:r>
              <a:rPr lang="en-US" altLang="zh-CN" b="1" dirty="0"/>
              <a:t>variation</a:t>
            </a:r>
            <a:r>
              <a:rPr lang="en-US" altLang="zh-CN" dirty="0"/>
              <a:t> on </a:t>
            </a:r>
            <a:r>
              <a:rPr lang="en-US" altLang="zh-CN" b="1" dirty="0"/>
              <a:t>private</a:t>
            </a:r>
            <a:r>
              <a:rPr lang="en-US" altLang="zh-CN" dirty="0"/>
              <a:t> </a:t>
            </a:r>
            <a:r>
              <a:rPr lang="en-US" altLang="zh-CN" b="1" dirty="0"/>
              <a:t>inheritance</a:t>
            </a:r>
            <a:r>
              <a:rPr lang="en-US" altLang="zh-CN" dirty="0"/>
              <a:t>. It uses the </a:t>
            </a:r>
            <a:r>
              <a:rPr lang="en-US" altLang="zh-CN" b="1" dirty="0"/>
              <a:t>keyword</a:t>
            </a:r>
            <a:r>
              <a:rPr lang="en-US" altLang="zh-CN" dirty="0"/>
              <a:t> </a:t>
            </a:r>
            <a:r>
              <a:rPr lang="en-US" altLang="zh-CN" b="1" dirty="0" smtClean="0"/>
              <a:t>protected</a:t>
            </a:r>
            <a:r>
              <a:rPr lang="en-US" altLang="zh-CN" dirty="0" smtClean="0"/>
              <a:t> when </a:t>
            </a:r>
            <a:r>
              <a:rPr lang="en-US" altLang="zh-CN" dirty="0"/>
              <a:t>listing a base class </a:t>
            </a:r>
          </a:p>
          <a:p>
            <a:r>
              <a:rPr lang="en-US" altLang="zh-CN" dirty="0" smtClean="0"/>
              <a:t>C++ allow you to inheritance a base class with </a:t>
            </a:r>
            <a:r>
              <a:rPr lang="en-US" altLang="zh-CN" b="1" dirty="0" smtClean="0"/>
              <a:t>protected</a:t>
            </a:r>
            <a:r>
              <a:rPr lang="en-US" altLang="zh-CN" dirty="0" smtClean="0"/>
              <a:t> </a:t>
            </a:r>
            <a:r>
              <a:rPr lang="en-US" altLang="zh-CN" dirty="0"/>
              <a:t>inheritance 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b="1" dirty="0" smtClean="0"/>
              <a:t>public portion </a:t>
            </a:r>
            <a:r>
              <a:rPr lang="en-US" altLang="zh-CN" dirty="0" smtClean="0"/>
              <a:t>of the base class will </a:t>
            </a:r>
            <a:r>
              <a:rPr lang="en-US" altLang="zh-CN" b="1" dirty="0" smtClean="0"/>
              <a:t>become</a:t>
            </a:r>
            <a:r>
              <a:rPr lang="en-US" altLang="zh-CN" dirty="0" smtClean="0"/>
              <a:t>  </a:t>
            </a:r>
            <a:r>
              <a:rPr lang="en-US" altLang="zh-CN" b="1" dirty="0" smtClean="0"/>
              <a:t>protected</a:t>
            </a:r>
            <a:r>
              <a:rPr lang="en-US" altLang="zh-CN" dirty="0" smtClean="0"/>
              <a:t> in derived class.</a:t>
            </a:r>
          </a:p>
          <a:p>
            <a:pPr lvl="1"/>
            <a:r>
              <a:rPr lang="en-US" altLang="zh-CN" dirty="0" smtClean="0"/>
              <a:t>The </a:t>
            </a:r>
            <a:r>
              <a:rPr lang="en-US" altLang="zh-CN" b="1" dirty="0" smtClean="0"/>
              <a:t>protected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portion</a:t>
            </a:r>
            <a:r>
              <a:rPr lang="en-US" altLang="zh-CN" dirty="0" smtClean="0"/>
              <a:t> of the base class will </a:t>
            </a:r>
            <a:r>
              <a:rPr lang="en-US" altLang="zh-CN" b="1" dirty="0" smtClean="0"/>
              <a:t>become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protected</a:t>
            </a:r>
            <a:r>
              <a:rPr lang="en-US" altLang="zh-CN" dirty="0" smtClean="0"/>
              <a:t> in derived class.</a:t>
            </a:r>
          </a:p>
          <a:p>
            <a:pPr lvl="1"/>
            <a:r>
              <a:rPr lang="en-US" altLang="zh-CN" dirty="0" smtClean="0"/>
              <a:t>The </a:t>
            </a:r>
            <a:r>
              <a:rPr lang="en-US" altLang="zh-CN" b="1" dirty="0" smtClean="0"/>
              <a:t>private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portion</a:t>
            </a:r>
            <a:r>
              <a:rPr lang="en-US" altLang="zh-CN" dirty="0" smtClean="0"/>
              <a:t> of the base class </a:t>
            </a:r>
            <a:r>
              <a:rPr lang="en-US" altLang="zh-CN" b="1" dirty="0" smtClean="0"/>
              <a:t>are</a:t>
            </a:r>
            <a:r>
              <a:rPr lang="en-US" altLang="zh-CN" dirty="0" smtClean="0"/>
              <a:t> still </a:t>
            </a:r>
            <a:r>
              <a:rPr lang="en-US" altLang="zh-CN" b="1" dirty="0" smtClean="0"/>
              <a:t>NOT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accessible</a:t>
            </a:r>
            <a:r>
              <a:rPr lang="en-US" altLang="zh-CN" dirty="0" smtClean="0"/>
              <a:t> to derived class.</a:t>
            </a:r>
          </a:p>
          <a:p>
            <a:r>
              <a:rPr lang="en-US" altLang="zh-CN" dirty="0"/>
              <a:t>The </a:t>
            </a:r>
            <a:r>
              <a:rPr lang="en-US" altLang="zh-CN" b="1" dirty="0"/>
              <a:t>main</a:t>
            </a:r>
            <a:r>
              <a:rPr lang="en-US" altLang="zh-CN" dirty="0"/>
              <a:t> </a:t>
            </a:r>
            <a:r>
              <a:rPr lang="en-US" altLang="zh-CN" b="1" dirty="0" smtClean="0"/>
              <a:t>difference</a:t>
            </a:r>
            <a:r>
              <a:rPr lang="en-US" altLang="zh-CN" dirty="0" smtClean="0"/>
              <a:t> between </a:t>
            </a:r>
            <a:r>
              <a:rPr lang="en-US" altLang="zh-CN" b="1" dirty="0"/>
              <a:t>private</a:t>
            </a:r>
            <a:r>
              <a:rPr lang="en-US" altLang="zh-CN" dirty="0"/>
              <a:t> and </a:t>
            </a:r>
            <a:r>
              <a:rPr lang="en-US" altLang="zh-CN" b="1" dirty="0"/>
              <a:t>protected</a:t>
            </a:r>
            <a:r>
              <a:rPr lang="en-US" altLang="zh-CN" dirty="0"/>
              <a:t> inheritance occurs when you derive another class from </a:t>
            </a:r>
            <a:r>
              <a:rPr lang="en-US" altLang="zh-CN" dirty="0" smtClean="0"/>
              <a:t>the derived </a:t>
            </a:r>
            <a:r>
              <a:rPr lang="en-US" altLang="zh-CN" dirty="0"/>
              <a:t>class. </a:t>
            </a:r>
            <a:endParaRPr lang="en-US" altLang="zh-CN" dirty="0" smtClean="0"/>
          </a:p>
          <a:p>
            <a:pPr lvl="1"/>
            <a:r>
              <a:rPr lang="en-US" altLang="zh-CN" dirty="0"/>
              <a:t>With private inheritance, this </a:t>
            </a:r>
            <a:r>
              <a:rPr lang="en-US" altLang="zh-CN" b="1" dirty="0"/>
              <a:t>third-generation</a:t>
            </a:r>
            <a:r>
              <a:rPr lang="en-US" altLang="zh-CN" dirty="0"/>
              <a:t> class doesn’t get the </a:t>
            </a:r>
            <a:r>
              <a:rPr lang="en-US" altLang="zh-CN" dirty="0" smtClean="0"/>
              <a:t>internal use </a:t>
            </a:r>
            <a:r>
              <a:rPr lang="en-US" altLang="zh-CN" dirty="0"/>
              <a:t>of the base-class interface</a:t>
            </a:r>
            <a:r>
              <a:rPr lang="en-US" altLang="zh-CN" dirty="0" smtClean="0"/>
              <a:t>. That’s </a:t>
            </a:r>
            <a:r>
              <a:rPr lang="en-US" altLang="zh-CN" dirty="0"/>
              <a:t>because the public base-class methods become </a:t>
            </a:r>
            <a:r>
              <a:rPr lang="en-US" altLang="zh-CN" dirty="0" smtClean="0"/>
              <a:t>private </a:t>
            </a:r>
            <a:r>
              <a:rPr lang="en-US" altLang="zh-CN" dirty="0"/>
              <a:t>in the derived class, and private members and methods can’t be directly </a:t>
            </a:r>
            <a:r>
              <a:rPr lang="en-US" altLang="zh-CN" dirty="0" smtClean="0"/>
              <a:t>accessed by </a:t>
            </a:r>
            <a:r>
              <a:rPr lang="en-US" altLang="zh-CN" dirty="0"/>
              <a:t>the next level of </a:t>
            </a:r>
            <a:r>
              <a:rPr lang="en-US" altLang="zh-CN" dirty="0" smtClean="0"/>
              <a:t>derivation.</a:t>
            </a:r>
          </a:p>
          <a:p>
            <a:pPr lvl="1"/>
            <a:r>
              <a:rPr lang="en-US" altLang="zh-CN" dirty="0"/>
              <a:t>With protected inheritance, public base-class </a:t>
            </a:r>
            <a:r>
              <a:rPr lang="en-US" altLang="zh-CN" dirty="0" smtClean="0"/>
              <a:t>methods become </a:t>
            </a:r>
            <a:r>
              <a:rPr lang="en-US" altLang="zh-CN" dirty="0"/>
              <a:t>protected in the second generation and so are available internally to the </a:t>
            </a:r>
            <a:r>
              <a:rPr lang="en-US" altLang="zh-CN" dirty="0" smtClean="0"/>
              <a:t>next level </a:t>
            </a:r>
            <a:r>
              <a:rPr lang="en-US" altLang="zh-CN" dirty="0"/>
              <a:t>of derivation.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13" y="2424539"/>
            <a:ext cx="2336199" cy="4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Reusing code in C++</a:t>
            </a:r>
            <a:br>
              <a:rPr lang="en-US" altLang="zh-CN" dirty="0" smtClean="0"/>
            </a:br>
            <a:r>
              <a:rPr lang="en-US" altLang="zh-CN" dirty="0" smtClean="0"/>
              <a:t>--</a:t>
            </a:r>
            <a:r>
              <a:rPr lang="en-US" altLang="zh-CN" b="1" i="1" dirty="0"/>
              <a:t> </a:t>
            </a:r>
            <a:r>
              <a:rPr lang="en-US" altLang="zh-CN" dirty="0" smtClean="0"/>
              <a:t>Summary of three kind of </a:t>
            </a:r>
            <a:r>
              <a:rPr lang="en-US" altLang="zh-CN" dirty="0"/>
              <a:t>Inheritance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269" y="1905000"/>
            <a:ext cx="6490034" cy="29338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30295" y="5031200"/>
            <a:ext cx="6419007" cy="9541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Bembo"/>
              </a:rPr>
              <a:t>The term </a:t>
            </a:r>
            <a:r>
              <a:rPr lang="en-US" altLang="zh-CN" sz="1400" b="1" i="1" dirty="0" smtClean="0">
                <a:solidFill>
                  <a:srgbClr val="000000"/>
                </a:solidFill>
                <a:latin typeface="Bembo-Italic"/>
              </a:rPr>
              <a:t>implicit</a:t>
            </a:r>
            <a:r>
              <a:rPr lang="en-US" altLang="zh-CN" sz="1400" i="1" dirty="0" smtClean="0">
                <a:solidFill>
                  <a:srgbClr val="000000"/>
                </a:solidFill>
                <a:latin typeface="Bembo-Italic"/>
              </a:rPr>
              <a:t> </a:t>
            </a:r>
            <a:r>
              <a:rPr lang="en-US" altLang="zh-CN" sz="1400" b="1" i="1" dirty="0" err="1" smtClean="0">
                <a:solidFill>
                  <a:srgbClr val="000000"/>
                </a:solidFill>
                <a:latin typeface="Bembo-Italic"/>
              </a:rPr>
              <a:t>upcasting</a:t>
            </a:r>
            <a:r>
              <a:rPr lang="en-US" altLang="zh-CN" sz="1400" i="1" dirty="0" smtClean="0">
                <a:solidFill>
                  <a:srgbClr val="000000"/>
                </a:solidFill>
                <a:latin typeface="Bembo-Italic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Bembo"/>
              </a:rPr>
              <a:t>means that you can have a base-class pointer or reference refer to a derived </a:t>
            </a:r>
            <a:r>
              <a:rPr lang="en-US" altLang="zh-CN" sz="1400" dirty="0" smtClean="0">
                <a:solidFill>
                  <a:srgbClr val="000000"/>
                </a:solidFill>
                <a:latin typeface="Bembo"/>
              </a:rPr>
              <a:t>class object </a:t>
            </a:r>
            <a:r>
              <a:rPr lang="en-US" altLang="zh-CN" sz="1400" dirty="0">
                <a:solidFill>
                  <a:srgbClr val="000000"/>
                </a:solidFill>
                <a:latin typeface="Bembo"/>
              </a:rPr>
              <a:t>without using an explicit type cast.</a:t>
            </a:r>
            <a:r>
              <a:rPr lang="en-US" altLang="zh-CN" sz="1400" dirty="0"/>
              <a:t> </a:t>
            </a:r>
            <a:br>
              <a:rPr lang="en-US" altLang="zh-CN" sz="1400" dirty="0"/>
            </a:b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04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Redefining Access with </a:t>
            </a:r>
            <a:r>
              <a:rPr lang="en-US" altLang="zh-CN" b="1" dirty="0"/>
              <a:t>using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You can use </a:t>
            </a:r>
            <a:r>
              <a:rPr lang="en-US" altLang="zh-CN" dirty="0"/>
              <a:t>a </a:t>
            </a:r>
            <a:r>
              <a:rPr lang="en-US" altLang="zh-CN" b="1" dirty="0"/>
              <a:t>using</a:t>
            </a:r>
            <a:r>
              <a:rPr lang="en-US" altLang="zh-CN" dirty="0"/>
              <a:t> </a:t>
            </a:r>
            <a:r>
              <a:rPr lang="en-US" altLang="zh-CN" b="1" dirty="0"/>
              <a:t>declaration</a:t>
            </a:r>
            <a:r>
              <a:rPr lang="en-US" altLang="zh-CN" dirty="0"/>
              <a:t> (such as those used with namespaces) to announce that a particular base-class member can be used by the derived class, </a:t>
            </a:r>
            <a:r>
              <a:rPr lang="en-US" altLang="zh-CN" b="1" dirty="0"/>
              <a:t>even</a:t>
            </a:r>
            <a:r>
              <a:rPr lang="en-US" altLang="zh-CN" dirty="0"/>
              <a:t> </a:t>
            </a:r>
            <a:r>
              <a:rPr lang="en-US" altLang="zh-CN" b="1" dirty="0"/>
              <a:t>though</a:t>
            </a:r>
            <a:r>
              <a:rPr lang="en-US" altLang="zh-CN" dirty="0"/>
              <a:t> the derivation is </a:t>
            </a:r>
            <a:r>
              <a:rPr lang="en-US" altLang="zh-CN" b="1" dirty="0" smtClean="0"/>
              <a:t>private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b="1" dirty="0"/>
              <a:t>Note that </a:t>
            </a:r>
            <a:r>
              <a:rPr lang="en-US" altLang="zh-CN" dirty="0"/>
              <a:t>the using declaration just uses the member </a:t>
            </a:r>
            <a:r>
              <a:rPr lang="en-US" altLang="zh-CN" b="1" dirty="0"/>
              <a:t>name—no parentheses, no function signatures, no return </a:t>
            </a:r>
            <a:r>
              <a:rPr lang="en-US" altLang="zh-CN" b="1" dirty="0" smtClean="0"/>
              <a:t>types.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 smtClean="0"/>
              <a:t>using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declaration</a:t>
            </a:r>
            <a:r>
              <a:rPr lang="en-US" altLang="zh-CN" dirty="0" smtClean="0"/>
              <a:t> </a:t>
            </a:r>
            <a:r>
              <a:rPr lang="en-US" altLang="zh-CN" dirty="0"/>
              <a:t>approach </a:t>
            </a:r>
            <a:r>
              <a:rPr lang="en-US" altLang="zh-CN" b="1" dirty="0"/>
              <a:t>works</a:t>
            </a:r>
            <a:r>
              <a:rPr lang="en-US" altLang="zh-CN" dirty="0"/>
              <a:t> </a:t>
            </a:r>
            <a:r>
              <a:rPr lang="en-US" altLang="zh-CN" b="1" dirty="0"/>
              <a:t>only</a:t>
            </a:r>
            <a:r>
              <a:rPr lang="en-US" altLang="zh-CN" dirty="0"/>
              <a:t> for </a:t>
            </a:r>
            <a:r>
              <a:rPr lang="en-US" altLang="zh-CN" b="1" dirty="0"/>
              <a:t>inheritance</a:t>
            </a:r>
            <a:r>
              <a:rPr lang="en-US" altLang="zh-CN" dirty="0"/>
              <a:t> and not for containment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There </a:t>
            </a:r>
            <a:r>
              <a:rPr lang="en-US" altLang="zh-CN" dirty="0"/>
              <a:t>is an </a:t>
            </a:r>
            <a:r>
              <a:rPr lang="en-US" altLang="zh-CN" b="1" dirty="0"/>
              <a:t>older</a:t>
            </a:r>
            <a:r>
              <a:rPr lang="en-US" altLang="zh-CN" dirty="0"/>
              <a:t> </a:t>
            </a:r>
            <a:r>
              <a:rPr lang="en-US" altLang="zh-CN" b="1" dirty="0"/>
              <a:t>way</a:t>
            </a:r>
            <a:r>
              <a:rPr lang="en-US" altLang="zh-CN" dirty="0"/>
              <a:t> to </a:t>
            </a:r>
            <a:r>
              <a:rPr lang="en-US" altLang="zh-CN" b="1" dirty="0" err="1"/>
              <a:t>redeclare</a:t>
            </a:r>
            <a:r>
              <a:rPr lang="en-US" altLang="zh-CN" dirty="0"/>
              <a:t> </a:t>
            </a:r>
            <a:r>
              <a:rPr lang="en-US" altLang="zh-CN" b="1" dirty="0"/>
              <a:t>base-class</a:t>
            </a:r>
            <a:r>
              <a:rPr lang="en-US" altLang="zh-CN" dirty="0"/>
              <a:t> </a:t>
            </a:r>
            <a:r>
              <a:rPr lang="en-US" altLang="zh-CN" b="1" dirty="0"/>
              <a:t>methods</a:t>
            </a:r>
            <a:r>
              <a:rPr lang="en-US" altLang="zh-CN" dirty="0"/>
              <a:t> in a privately derived </a:t>
            </a:r>
            <a:r>
              <a:rPr lang="en-US" altLang="zh-CN" dirty="0" smtClean="0"/>
              <a:t>class: You place </a:t>
            </a:r>
            <a:r>
              <a:rPr lang="en-US" altLang="zh-CN" dirty="0"/>
              <a:t>the method name in the public section of the derived class. Here’s how you </a:t>
            </a:r>
            <a:r>
              <a:rPr lang="en-US" altLang="zh-CN" dirty="0" smtClean="0"/>
              <a:t>would do </a:t>
            </a:r>
            <a:r>
              <a:rPr lang="en-US" altLang="zh-CN" dirty="0"/>
              <a:t>that: </a:t>
            </a:r>
          </a:p>
          <a:p>
            <a:pPr lvl="1"/>
            <a:r>
              <a:rPr lang="en-US" altLang="zh-CN" dirty="0"/>
              <a:t>This looks like a using declaration without the using </a:t>
            </a:r>
            <a:r>
              <a:rPr lang="en-US" altLang="zh-CN" dirty="0" err="1"/>
              <a:t>keyword.This</a:t>
            </a:r>
            <a:r>
              <a:rPr lang="en-US" altLang="zh-CN" dirty="0"/>
              <a:t> approach </a:t>
            </a:r>
            <a:r>
              <a:rPr lang="en-US" altLang="zh-CN" dirty="0" smtClean="0"/>
              <a:t>is </a:t>
            </a:r>
            <a:r>
              <a:rPr lang="en-US" altLang="zh-CN" b="1" i="1" dirty="0" smtClean="0"/>
              <a:t>deprecated</a:t>
            </a:r>
            <a:r>
              <a:rPr lang="en-US" altLang="zh-CN" dirty="0"/>
              <a:t>, meaning that the intention is to </a:t>
            </a:r>
            <a:r>
              <a:rPr lang="en-US" altLang="zh-CN" b="1" dirty="0"/>
              <a:t>phase</a:t>
            </a:r>
            <a:r>
              <a:rPr lang="en-US" altLang="zh-CN" dirty="0"/>
              <a:t> it </a:t>
            </a:r>
            <a:r>
              <a:rPr lang="en-US" altLang="zh-CN" b="1" dirty="0" smtClean="0"/>
              <a:t>out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387333" y="3480631"/>
            <a:ext cx="3311915" cy="1303015"/>
            <a:chOff x="510277" y="1794052"/>
            <a:chExt cx="3311915" cy="13030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277" y="1794052"/>
              <a:ext cx="3311915" cy="104271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277" y="2836766"/>
              <a:ext cx="3311915" cy="260301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416" y="5848845"/>
            <a:ext cx="3577496" cy="81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Multiple Inheritance 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31792"/>
          </a:xfrm>
        </p:spPr>
        <p:txBody>
          <a:bodyPr>
            <a:normAutofit/>
          </a:bodyPr>
          <a:lstStyle/>
          <a:p>
            <a:r>
              <a:rPr lang="en-US" altLang="zh-CN" b="1" dirty="0"/>
              <a:t>MI</a:t>
            </a:r>
            <a:r>
              <a:rPr lang="en-US" altLang="zh-CN" dirty="0"/>
              <a:t> describes a class that has </a:t>
            </a:r>
            <a:r>
              <a:rPr lang="en-US" altLang="zh-CN" b="1" dirty="0"/>
              <a:t>more</a:t>
            </a:r>
            <a:r>
              <a:rPr lang="en-US" altLang="zh-CN" dirty="0"/>
              <a:t> </a:t>
            </a:r>
            <a:r>
              <a:rPr lang="en-US" altLang="zh-CN" b="1" dirty="0"/>
              <a:t>than</a:t>
            </a:r>
            <a:r>
              <a:rPr lang="en-US" altLang="zh-CN" dirty="0"/>
              <a:t> </a:t>
            </a:r>
            <a:r>
              <a:rPr lang="en-US" altLang="zh-CN" b="1" dirty="0"/>
              <a:t>one</a:t>
            </a:r>
            <a:r>
              <a:rPr lang="en-US" altLang="zh-CN" dirty="0"/>
              <a:t> immediate base class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As with single inheritance, </a:t>
            </a:r>
            <a:r>
              <a:rPr lang="en-US" altLang="zh-CN" b="1" dirty="0"/>
              <a:t>public</a:t>
            </a:r>
            <a:r>
              <a:rPr lang="en-US" altLang="zh-CN" dirty="0"/>
              <a:t> </a:t>
            </a:r>
            <a:r>
              <a:rPr lang="en-US" altLang="zh-CN" b="1" dirty="0"/>
              <a:t>MI</a:t>
            </a:r>
            <a:r>
              <a:rPr lang="en-US" altLang="zh-CN" dirty="0"/>
              <a:t> should express an </a:t>
            </a:r>
            <a:r>
              <a:rPr lang="en-US" altLang="zh-CN" b="1" i="1" dirty="0"/>
              <a:t>is-a</a:t>
            </a:r>
            <a:r>
              <a:rPr lang="en-US" altLang="zh-CN" i="1" dirty="0"/>
              <a:t> </a:t>
            </a:r>
            <a:r>
              <a:rPr lang="en-US" altLang="zh-CN" b="1" dirty="0" smtClean="0"/>
              <a:t>relationship</a:t>
            </a:r>
          </a:p>
          <a:p>
            <a:r>
              <a:rPr lang="en-US" altLang="zh-CN" dirty="0" smtClean="0"/>
              <a:t>And </a:t>
            </a:r>
            <a:r>
              <a:rPr lang="en-US" altLang="zh-CN" b="1" dirty="0" smtClean="0"/>
              <a:t>private</a:t>
            </a:r>
            <a:r>
              <a:rPr lang="en-US" altLang="zh-CN" dirty="0" smtClean="0"/>
              <a:t> </a:t>
            </a:r>
            <a:r>
              <a:rPr lang="en-US" altLang="zh-CN" dirty="0"/>
              <a:t>and </a:t>
            </a:r>
            <a:r>
              <a:rPr lang="en-US" altLang="zh-CN" b="1" dirty="0"/>
              <a:t>protected</a:t>
            </a:r>
            <a:r>
              <a:rPr lang="en-US" altLang="zh-CN" dirty="0"/>
              <a:t> </a:t>
            </a:r>
            <a:r>
              <a:rPr lang="en-US" altLang="zh-CN" b="1" dirty="0"/>
              <a:t>MI</a:t>
            </a:r>
            <a:r>
              <a:rPr lang="en-US" altLang="zh-CN" dirty="0"/>
              <a:t> can express a </a:t>
            </a:r>
            <a:r>
              <a:rPr lang="en-US" altLang="zh-CN" b="1" i="1" dirty="0"/>
              <a:t>has-a</a:t>
            </a:r>
            <a:r>
              <a:rPr lang="en-US" altLang="zh-CN" i="1" dirty="0"/>
              <a:t> </a:t>
            </a:r>
            <a:r>
              <a:rPr lang="en-US" altLang="zh-CN" b="1" dirty="0"/>
              <a:t>relationship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r>
              <a:rPr lang="en-US" altLang="zh-CN" dirty="0"/>
              <a:t>MI can </a:t>
            </a:r>
            <a:r>
              <a:rPr lang="en-US" altLang="zh-CN" b="1" dirty="0"/>
              <a:t>introduce</a:t>
            </a:r>
            <a:r>
              <a:rPr lang="en-US" altLang="zh-CN" dirty="0"/>
              <a:t>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r>
              <a:rPr lang="en-US" altLang="zh-CN" b="1" dirty="0"/>
              <a:t>problems</a:t>
            </a:r>
            <a:r>
              <a:rPr lang="en-US" altLang="zh-CN" dirty="0"/>
              <a:t> for </a:t>
            </a:r>
            <a:r>
              <a:rPr lang="en-US" altLang="zh-CN" dirty="0" smtClean="0"/>
              <a:t>programmers.</a:t>
            </a:r>
            <a:r>
              <a:rPr lang="en-US" altLang="zh-CN" dirty="0"/>
              <a:t> Thus, using MI can</a:t>
            </a:r>
            <a:br>
              <a:rPr lang="en-US" altLang="zh-CN" dirty="0"/>
            </a:br>
            <a:r>
              <a:rPr lang="en-US" altLang="zh-CN" dirty="0"/>
              <a:t>be </a:t>
            </a:r>
            <a:r>
              <a:rPr lang="en-US" altLang="zh-CN" b="1" dirty="0"/>
              <a:t>more</a:t>
            </a:r>
            <a:r>
              <a:rPr lang="en-US" altLang="zh-CN" dirty="0"/>
              <a:t> </a:t>
            </a:r>
            <a:r>
              <a:rPr lang="en-US" altLang="zh-CN" b="1" dirty="0"/>
              <a:t>difficult</a:t>
            </a:r>
            <a:r>
              <a:rPr lang="en-US" altLang="zh-CN" dirty="0"/>
              <a:t> and </a:t>
            </a:r>
            <a:r>
              <a:rPr lang="en-US" altLang="zh-CN" b="1" dirty="0"/>
              <a:t>problem-prone</a:t>
            </a:r>
            <a:r>
              <a:rPr lang="en-US" altLang="zh-CN" dirty="0"/>
              <a:t> than using single inheritance. For this reason, </a:t>
            </a:r>
            <a:r>
              <a:rPr lang="en-US" altLang="zh-CN" b="1" dirty="0" smtClean="0"/>
              <a:t>many</a:t>
            </a:r>
            <a:r>
              <a:rPr lang="en-US" altLang="zh-CN" dirty="0" smtClean="0"/>
              <a:t> in </a:t>
            </a:r>
            <a:r>
              <a:rPr lang="en-US" altLang="zh-CN" dirty="0"/>
              <a:t>the C++ </a:t>
            </a:r>
            <a:r>
              <a:rPr lang="en-US" altLang="zh-CN" b="1" dirty="0"/>
              <a:t>community</a:t>
            </a:r>
            <a:r>
              <a:rPr lang="en-US" altLang="zh-CN" dirty="0"/>
              <a:t> </a:t>
            </a:r>
            <a:r>
              <a:rPr lang="en-US" altLang="zh-CN" b="1" dirty="0"/>
              <a:t>object</a:t>
            </a:r>
            <a:r>
              <a:rPr lang="en-US" altLang="zh-CN" dirty="0"/>
              <a:t> </a:t>
            </a:r>
            <a:r>
              <a:rPr lang="en-US" altLang="zh-CN" b="1" dirty="0"/>
              <a:t>strongly</a:t>
            </a:r>
            <a:r>
              <a:rPr lang="en-US" altLang="zh-CN" dirty="0"/>
              <a:t> to MI; some want it </a:t>
            </a:r>
            <a:r>
              <a:rPr lang="en-US" altLang="zh-CN" b="1" dirty="0"/>
              <a:t>removed</a:t>
            </a:r>
            <a:r>
              <a:rPr lang="en-US" altLang="zh-CN" dirty="0"/>
              <a:t> </a:t>
            </a:r>
            <a:r>
              <a:rPr lang="en-US" altLang="zh-CN" b="1" dirty="0"/>
              <a:t>from</a:t>
            </a:r>
            <a:r>
              <a:rPr lang="en-US" altLang="zh-CN" dirty="0"/>
              <a:t> the </a:t>
            </a:r>
            <a:r>
              <a:rPr lang="en-US" altLang="zh-CN" b="1" dirty="0"/>
              <a:t>language</a:t>
            </a:r>
            <a:r>
              <a:rPr lang="en-US" altLang="zh-CN" dirty="0" smtClean="0"/>
              <a:t>. Others </a:t>
            </a:r>
            <a:r>
              <a:rPr lang="en-US" altLang="zh-CN" b="1" dirty="0"/>
              <a:t>love</a:t>
            </a:r>
            <a:r>
              <a:rPr lang="en-US" altLang="zh-CN" dirty="0"/>
              <a:t> </a:t>
            </a:r>
            <a:r>
              <a:rPr lang="en-US" altLang="zh-CN" b="1" dirty="0"/>
              <a:t>MI</a:t>
            </a:r>
            <a:r>
              <a:rPr lang="en-US" altLang="zh-CN" dirty="0"/>
              <a:t> and argue that it’s very </a:t>
            </a:r>
            <a:r>
              <a:rPr lang="en-US" altLang="zh-CN" b="1" dirty="0"/>
              <a:t>useful</a:t>
            </a:r>
            <a:r>
              <a:rPr lang="en-US" altLang="zh-CN" dirty="0"/>
              <a:t>, even </a:t>
            </a:r>
            <a:r>
              <a:rPr lang="en-US" altLang="zh-CN" b="1" dirty="0"/>
              <a:t>necessary</a:t>
            </a:r>
            <a:r>
              <a:rPr lang="en-US" altLang="zh-CN" dirty="0"/>
              <a:t>, for particular projects. </a:t>
            </a:r>
            <a:r>
              <a:rPr lang="en-US" altLang="zh-CN" dirty="0" smtClean="0"/>
              <a:t>Still others </a:t>
            </a:r>
            <a:r>
              <a:rPr lang="en-US" altLang="zh-CN" dirty="0"/>
              <a:t>suggest using MI </a:t>
            </a:r>
            <a:r>
              <a:rPr lang="en-US" altLang="zh-CN" b="1" dirty="0"/>
              <a:t>cautiously</a:t>
            </a:r>
            <a:r>
              <a:rPr lang="en-US" altLang="zh-CN" dirty="0"/>
              <a:t> and in </a:t>
            </a:r>
            <a:r>
              <a:rPr lang="en-US" altLang="zh-CN" b="1" dirty="0" smtClean="0"/>
              <a:t>moderation(</a:t>
            </a:r>
            <a:r>
              <a:rPr lang="zh-CN" altLang="en-US" dirty="0" smtClean="0"/>
              <a:t>众说纷纭</a:t>
            </a:r>
            <a:r>
              <a:rPr lang="en-US" altLang="zh-CN" dirty="0" smtClean="0"/>
              <a:t>, </a:t>
            </a:r>
            <a:r>
              <a:rPr lang="zh-CN" altLang="en-US" dirty="0" smtClean="0"/>
              <a:t>褒贬不一</a:t>
            </a:r>
            <a:r>
              <a:rPr lang="en-US" altLang="zh-CN" b="1" dirty="0" smtClean="0"/>
              <a:t>)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54" y="2577945"/>
            <a:ext cx="6267772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Reusing code in C++</a:t>
            </a:r>
            <a:br>
              <a:rPr lang="en-US" altLang="zh-CN" dirty="0"/>
            </a:br>
            <a:r>
              <a:rPr lang="en-US" altLang="zh-CN" dirty="0"/>
              <a:t>--</a:t>
            </a:r>
            <a:r>
              <a:rPr lang="en-US" altLang="zh-CN" b="1" i="1" dirty="0"/>
              <a:t> </a:t>
            </a:r>
            <a:r>
              <a:rPr lang="en-US" altLang="zh-CN" dirty="0"/>
              <a:t>Multiple </a:t>
            </a:r>
            <a:r>
              <a:rPr lang="en-US" altLang="zh-CN" dirty="0" smtClean="0"/>
              <a:t>Inheritance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Problems and solutions</a:t>
            </a:r>
          </a:p>
          <a:p>
            <a:pPr lvl="1"/>
            <a:r>
              <a:rPr lang="en-US" altLang="zh-CN" dirty="0" smtClean="0"/>
              <a:t>1) Assign the address </a:t>
            </a:r>
            <a:r>
              <a:rPr lang="en-US" altLang="zh-CN" dirty="0"/>
              <a:t>of a derived-class object to a base-class pointer, but this </a:t>
            </a:r>
            <a:r>
              <a:rPr lang="en-US" altLang="zh-CN" dirty="0" smtClean="0"/>
              <a:t>becomes </a:t>
            </a:r>
            <a:r>
              <a:rPr lang="en-US" altLang="zh-CN" dirty="0"/>
              <a:t>ambiguous </a:t>
            </a:r>
            <a:r>
              <a:rPr lang="en-US" altLang="zh-CN" dirty="0" smtClean="0"/>
              <a:t>now. </a:t>
            </a:r>
            <a:r>
              <a:rPr lang="en-US" altLang="zh-CN" dirty="0"/>
              <a:t>You could specify which object by using a </a:t>
            </a:r>
            <a:r>
              <a:rPr lang="en-US" altLang="zh-CN" b="1" dirty="0"/>
              <a:t>type</a:t>
            </a:r>
            <a:r>
              <a:rPr lang="en-US" altLang="zh-CN" dirty="0"/>
              <a:t> </a:t>
            </a:r>
            <a:r>
              <a:rPr lang="en-US" altLang="zh-CN" b="1" dirty="0"/>
              <a:t>cast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2) </a:t>
            </a:r>
            <a:r>
              <a:rPr lang="en-US" altLang="zh-CN" dirty="0"/>
              <a:t>Having two copies of a Worker object causes other problems, too. However, the </a:t>
            </a:r>
            <a:r>
              <a:rPr lang="en-US" altLang="zh-CN" dirty="0" smtClean="0"/>
              <a:t>real issue </a:t>
            </a:r>
            <a:r>
              <a:rPr lang="en-US" altLang="zh-CN" dirty="0"/>
              <a:t>is </a:t>
            </a:r>
            <a:r>
              <a:rPr lang="en-US" altLang="zh-CN" b="1" dirty="0"/>
              <a:t>why</a:t>
            </a:r>
            <a:r>
              <a:rPr lang="en-US" altLang="zh-CN" dirty="0"/>
              <a:t> should you have </a:t>
            </a:r>
            <a:r>
              <a:rPr lang="en-US" altLang="zh-CN" b="1" dirty="0"/>
              <a:t>two</a:t>
            </a:r>
            <a:r>
              <a:rPr lang="en-US" altLang="zh-CN" dirty="0"/>
              <a:t> </a:t>
            </a:r>
            <a:r>
              <a:rPr lang="en-US" altLang="zh-CN" b="1" dirty="0"/>
              <a:t>copies</a:t>
            </a:r>
            <a:r>
              <a:rPr lang="en-US" altLang="zh-CN" dirty="0"/>
              <a:t> of a </a:t>
            </a:r>
            <a:r>
              <a:rPr lang="en-US" altLang="zh-CN" b="1" dirty="0"/>
              <a:t>Worker</a:t>
            </a:r>
            <a:r>
              <a:rPr lang="en-US" altLang="zh-CN" dirty="0"/>
              <a:t> object at </a:t>
            </a:r>
            <a:r>
              <a:rPr lang="en-US" altLang="zh-CN" dirty="0" smtClean="0"/>
              <a:t>all. So we have </a:t>
            </a:r>
            <a:r>
              <a:rPr lang="en-US" altLang="zh-CN" b="1" dirty="0" smtClean="0"/>
              <a:t>virtual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base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class </a:t>
            </a:r>
            <a:r>
              <a:rPr lang="en-US" altLang="zh-CN" dirty="0" smtClean="0"/>
              <a:t>to solve this problem.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57" y="3154287"/>
            <a:ext cx="2616334" cy="476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913" y="3154287"/>
            <a:ext cx="4400776" cy="49532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6163056" y="3291840"/>
            <a:ext cx="256032" cy="2743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0" y="2275591"/>
            <a:ext cx="1954649" cy="17573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657" y="4788801"/>
            <a:ext cx="3410125" cy="488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657" y="5373019"/>
            <a:ext cx="4464279" cy="2667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379657" y="5700987"/>
            <a:ext cx="409956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Bembo"/>
              </a:rPr>
              <a:t>Now a </a:t>
            </a:r>
            <a:r>
              <a:rPr lang="en-US" altLang="zh-CN" sz="1200" dirty="0" err="1">
                <a:solidFill>
                  <a:srgbClr val="000000"/>
                </a:solidFill>
                <a:latin typeface="Courier"/>
              </a:rPr>
              <a:t>SingingWaiter</a:t>
            </a:r>
            <a:r>
              <a:rPr lang="en-US" altLang="zh-CN" sz="12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Bembo"/>
              </a:rPr>
              <a:t>object will contain a single copy of a </a:t>
            </a:r>
            <a:r>
              <a:rPr lang="en-US" altLang="zh-CN" sz="1200" dirty="0">
                <a:solidFill>
                  <a:srgbClr val="000000"/>
                </a:solidFill>
                <a:latin typeface="Courier"/>
              </a:rPr>
              <a:t>Worker </a:t>
            </a:r>
            <a:r>
              <a:rPr lang="en-US" altLang="zh-CN" sz="1600" dirty="0">
                <a:solidFill>
                  <a:srgbClr val="000000"/>
                </a:solidFill>
                <a:latin typeface="Bembo"/>
              </a:rPr>
              <a:t>object</a:t>
            </a:r>
            <a:r>
              <a:rPr lang="en-US" altLang="zh-CN" sz="1600" dirty="0"/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83800268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6596</TotalTime>
  <Words>12452</Words>
  <Application>Microsoft Office PowerPoint</Application>
  <PresentationFormat>宽屏</PresentationFormat>
  <Paragraphs>1426</Paragraphs>
  <Slides>183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183</vt:i4>
      </vt:variant>
    </vt:vector>
  </HeadingPairs>
  <TitlesOfParts>
    <vt:vector size="199" baseType="lpstr">
      <vt:lpstr>Bembo</vt:lpstr>
      <vt:lpstr>Bembo-Italic</vt:lpstr>
      <vt:lpstr>Courier</vt:lpstr>
      <vt:lpstr>microsoft yahei</vt:lpstr>
      <vt:lpstr>simsun</vt:lpstr>
      <vt:lpstr>宋体</vt:lpstr>
      <vt:lpstr>宋体 Arial Narrow HELVETICA</vt:lpstr>
      <vt:lpstr>幼圆</vt:lpstr>
      <vt:lpstr>Arial</vt:lpstr>
      <vt:lpstr>Calibri</vt:lpstr>
      <vt:lpstr>Century Gothic</vt:lpstr>
      <vt:lpstr>tahoma</vt:lpstr>
      <vt:lpstr>verdana</vt:lpstr>
      <vt:lpstr>verdana</vt:lpstr>
      <vt:lpstr>Wingdings 3</vt:lpstr>
      <vt:lpstr>丝状</vt:lpstr>
      <vt:lpstr>C ++ training</vt:lpstr>
      <vt:lpstr>Outline</vt:lpstr>
      <vt:lpstr>Outline</vt:lpstr>
      <vt:lpstr>Outline</vt:lpstr>
      <vt:lpstr>A simple program to show C++ basic grammar – a simple piece of code</vt:lpstr>
      <vt:lpstr>A simple program to show C++ basic grammar -- cout/cin </vt:lpstr>
      <vt:lpstr>A simple program to show C++ basic grammar -- cout/cin </vt:lpstr>
      <vt:lpstr>Dealing with data -- special variable initialization way</vt:lpstr>
      <vt:lpstr>Dealing with data -- type casts</vt:lpstr>
      <vt:lpstr>Compound types --Special C++11 Array Initialization </vt:lpstr>
      <vt:lpstr>Compound types --Strings classs</vt:lpstr>
      <vt:lpstr>Compound types --Strings classs</vt:lpstr>
      <vt:lpstr>Compound types --Strings classs</vt:lpstr>
      <vt:lpstr>Compound types --Pointers(new and delete)</vt:lpstr>
      <vt:lpstr>Compound types --Pointers(new and delete)</vt:lpstr>
      <vt:lpstr>Compound types --Pointers(new and delete)</vt:lpstr>
      <vt:lpstr>Compound types --Vector class</vt:lpstr>
      <vt:lpstr>Compound types --Vector class</vt:lpstr>
      <vt:lpstr>Compound types --array class</vt:lpstr>
      <vt:lpstr>Loops --The Range-Based for Loop </vt:lpstr>
      <vt:lpstr>Functions -- Reference Variables </vt:lpstr>
      <vt:lpstr>Functions -- Reference as function parameters</vt:lpstr>
      <vt:lpstr>Functions -- Reference as function parameters</vt:lpstr>
      <vt:lpstr>Functions -- Reference as return value</vt:lpstr>
      <vt:lpstr>Functions -- Reference, Objects and Inheritance  </vt:lpstr>
      <vt:lpstr>Functions --Default Arguments</vt:lpstr>
      <vt:lpstr>Functions --Function overloading(polymorphism)</vt:lpstr>
      <vt:lpstr>Functions --Function overloading(polymorphism)</vt:lpstr>
      <vt:lpstr>Functions --Function overloading(polymorphism)</vt:lpstr>
      <vt:lpstr>Functions --Function Templates </vt:lpstr>
      <vt:lpstr>Functions --Function Templates </vt:lpstr>
      <vt:lpstr>Functions --Function Templates </vt:lpstr>
      <vt:lpstr>Functions --Explicit Specializations </vt:lpstr>
      <vt:lpstr>Functions -- instantiation </vt:lpstr>
      <vt:lpstr>Functions -- Function matching</vt:lpstr>
      <vt:lpstr>Functions --Template Function Evolution </vt:lpstr>
      <vt:lpstr>Memory Models and Namespaces  --storage and duration</vt:lpstr>
      <vt:lpstr>Memory Models and Namespaces  --mutable</vt:lpstr>
      <vt:lpstr>Memory Models and Namespaces  --const</vt:lpstr>
      <vt:lpstr>Memory Models and Namespaces  --language linkage</vt:lpstr>
      <vt:lpstr>Memory Models and Namespaces  --namespace</vt:lpstr>
      <vt:lpstr>Memory Models and Namespaces  --namespace</vt:lpstr>
      <vt:lpstr>Memory Models and Namespaces  --namespace</vt:lpstr>
      <vt:lpstr>Memory Models and Namespaces  --namespace</vt:lpstr>
      <vt:lpstr>Memory Models and Namespaces  --namespace</vt:lpstr>
      <vt:lpstr>Memory Models and Namespaces  --namespace</vt:lpstr>
      <vt:lpstr>Memory Models and Namespaces  --namespace</vt:lpstr>
      <vt:lpstr>Objects and Classes --class definition</vt:lpstr>
      <vt:lpstr>Objects and Classes --inline method</vt:lpstr>
      <vt:lpstr>Objects and Classes --Using the class and objects</vt:lpstr>
      <vt:lpstr>Objects and Classes --Class Constructors</vt:lpstr>
      <vt:lpstr>Objects and Classes --Class Constructors</vt:lpstr>
      <vt:lpstr>Objects and Classes --Class Constructors</vt:lpstr>
      <vt:lpstr>Objects and Classes --Class Destructors</vt:lpstr>
      <vt:lpstr>Objects and Classes --const member function</vt:lpstr>
      <vt:lpstr>Objects and Classes --The this Pointer </vt:lpstr>
      <vt:lpstr>Objects and Classes --class scope</vt:lpstr>
      <vt:lpstr>Objects and Classes --class scope</vt:lpstr>
      <vt:lpstr>Enhanced feature of Objects and classes --Operator overloading</vt:lpstr>
      <vt:lpstr>Enhanced feature of Objects and classes --Operator overloading</vt:lpstr>
      <vt:lpstr>Enhanced feature of Objects and classes --Operator overloading</vt:lpstr>
      <vt:lpstr>Enhanced feature of Objects and classes --Friends</vt:lpstr>
      <vt:lpstr>Enhanced feature of Objects and classes --Friends ----Friends functions</vt:lpstr>
      <vt:lpstr>Enhanced feature of Objects and classes --Friends ----Friends functions</vt:lpstr>
      <vt:lpstr>Enhanced feature of Objects and classes --Automatic Conversions and Type Casts for Classes  </vt:lpstr>
      <vt:lpstr>Enhanced feature of Objects and classes --Automatic Conversions and Type Casts for Classes  </vt:lpstr>
      <vt:lpstr>Enhanced feature of Objects and classes --Automatic Conversions and Type Casts for Classes  </vt:lpstr>
      <vt:lpstr>Enhanced feature of Objects and classes --static member/member function of class</vt:lpstr>
      <vt:lpstr>Enhanced feature of Objects and classes --static member/member function of class</vt:lpstr>
      <vt:lpstr>Enhanced feature of Objects and classes --new/delete vs classes and objects</vt:lpstr>
      <vt:lpstr>Enhanced feature of Objects and classes --placement new </vt:lpstr>
      <vt:lpstr>Enhanced feature of Objects and classes --Special default Member Functions  </vt:lpstr>
      <vt:lpstr>Enhanced feature of Objects and classes --Special default Member Functions  ----copy constructor </vt:lpstr>
      <vt:lpstr>Enhanced feature of Objects and classes --Special default Member Functions  ----copy constructor </vt:lpstr>
      <vt:lpstr>Enhanced feature of Objects and classes --Special default Member Functions  ----assignment operator </vt:lpstr>
      <vt:lpstr>Enhanced feature of Objects and classes --Special default Member Functions  ----assignment operator </vt:lpstr>
      <vt:lpstr>Class Inheritance </vt:lpstr>
      <vt:lpstr>Class Inheritance -- deriving a class</vt:lpstr>
      <vt:lpstr>Class Inheritance -- Constructors: Access Considerations </vt:lpstr>
      <vt:lpstr>Class Inheritance -- Constructors: Access Considerations </vt:lpstr>
      <vt:lpstr>Class Inheritance -- Special Relationships Between Derived and Base Classes </vt:lpstr>
      <vt:lpstr>Class Inheritance -- Inheritance: An Is-a Relationship </vt:lpstr>
      <vt:lpstr>Class Inheritance -- Polymorphic Public Inheritance </vt:lpstr>
      <vt:lpstr>Class Inheritance -- Polymorphic Public Inheritance </vt:lpstr>
      <vt:lpstr>Class Inheritance -- Polymorphic Public Inheritance </vt:lpstr>
      <vt:lpstr>Class Inheritance -- Static and Dynamic Binding </vt:lpstr>
      <vt:lpstr>Class Inheritance -- Access Control: protected </vt:lpstr>
      <vt:lpstr>Class Inheritance --Abstract Base Classes(ABC) vs pure virtual functions</vt:lpstr>
      <vt:lpstr>Class Inheritance -- Inheritance and Dynamic Memory Allocation </vt:lpstr>
      <vt:lpstr>Reusing code in C++ -- has-a relationships </vt:lpstr>
      <vt:lpstr>Reusing code in C++ -- Private Inheritance </vt:lpstr>
      <vt:lpstr>Reusing code in C++ -- Private Inheritance </vt:lpstr>
      <vt:lpstr>Reusing code in C++ -- Private Inheritance </vt:lpstr>
      <vt:lpstr>Reusing code in C++ -- Containment or Private Inheritance? </vt:lpstr>
      <vt:lpstr>Reusing code in C++ -- Protected Inheritance </vt:lpstr>
      <vt:lpstr>Reusing code in C++ -- Summary of three kind of Inheritance </vt:lpstr>
      <vt:lpstr>Reusing code in C++ -- Redefining Access with using </vt:lpstr>
      <vt:lpstr>Reusing code in C++ -- Multiple Inheritance  </vt:lpstr>
      <vt:lpstr>Reusing code in C++ -- Multiple Inheritance  </vt:lpstr>
      <vt:lpstr>Reusing code in C++ -- Multiple Inheritance  </vt:lpstr>
      <vt:lpstr>Reusing code in C++ -- Multiple Inheritance </vt:lpstr>
      <vt:lpstr>Reusing code in C++ -- Class templates </vt:lpstr>
      <vt:lpstr>Reusing code in C++ -- Class templates </vt:lpstr>
      <vt:lpstr>Reusing code in C++ -- Class templates </vt:lpstr>
      <vt:lpstr>Reusing code in C++ -- Class templates </vt:lpstr>
      <vt:lpstr>Reusing code in C++ -- Class templates </vt:lpstr>
      <vt:lpstr>Reusing code in C++ -- Class templates </vt:lpstr>
      <vt:lpstr>Reusing code in C++ -- Class templates </vt:lpstr>
      <vt:lpstr>Reusing code in C++ -- Class templates </vt:lpstr>
      <vt:lpstr>Reusing code in C++ -- Class templates </vt:lpstr>
      <vt:lpstr>Friend classes </vt:lpstr>
      <vt:lpstr>Friend classes -- Friend Member Functions </vt:lpstr>
      <vt:lpstr>Friend classes  --Other friend relationships</vt:lpstr>
      <vt:lpstr>Nested Classes  -- Definition</vt:lpstr>
      <vt:lpstr>Nested Classes  --Nested Classes and Access </vt:lpstr>
      <vt:lpstr>Nested Classes  --Nested Classes and Access </vt:lpstr>
      <vt:lpstr>Nested Classes  --Nesting in a Template </vt:lpstr>
      <vt:lpstr>Exceptions  --Calling abort() </vt:lpstr>
      <vt:lpstr>Exceptions  --Returning an Error Code </vt:lpstr>
      <vt:lpstr>Exceptions  --The Exception Mechanism </vt:lpstr>
      <vt:lpstr>Exceptions  --The Exception Mechanism </vt:lpstr>
      <vt:lpstr>Exceptions  --The Exception Mechanism </vt:lpstr>
      <vt:lpstr>Exceptions  --The Exception Mechanism </vt:lpstr>
      <vt:lpstr>Exceptions  --The Exception Mechanism </vt:lpstr>
      <vt:lpstr>Exceptions  --The Exception Mechanism </vt:lpstr>
      <vt:lpstr>Runtime Type Identification  </vt:lpstr>
      <vt:lpstr>Runtime Type Identification  --The dynamic_cast Operator </vt:lpstr>
      <vt:lpstr>Runtime Type Identification  --The typeid Operator and type_info Class   </vt:lpstr>
      <vt:lpstr>Type Cast Operators  </vt:lpstr>
      <vt:lpstr>Type Cast Operators  </vt:lpstr>
      <vt:lpstr>STL(Standard Template Library) --the string class</vt:lpstr>
      <vt:lpstr>STL(Standard Template Library) --the string class</vt:lpstr>
      <vt:lpstr>STL(Standard Template Library) --the string class</vt:lpstr>
      <vt:lpstr>STL(Standard Template Library) --Smart Pointer Template Classes </vt:lpstr>
      <vt:lpstr>STL(Standard Template Library) --Smart Pointer Template Classes </vt:lpstr>
      <vt:lpstr>STL(Standard Template Library) --The Standard Template Library </vt:lpstr>
      <vt:lpstr>STL(Standard Template Library) --Generic Programming(泛型编程)</vt:lpstr>
      <vt:lpstr>STL(Standard Template Library) --Generic Programming(泛型编程) ----Iterators  </vt:lpstr>
      <vt:lpstr>STL(Standard Template Library) --Generic Programming(泛型编程) ----Iterators </vt:lpstr>
      <vt:lpstr>STL(Standard Template Library) --Generic Programming(泛型编程) ----Iterators </vt:lpstr>
      <vt:lpstr>STL(Standard Template Library) --Generic Programming(泛型编程) ----Iterators </vt:lpstr>
      <vt:lpstr>STL(Standard Template Library) --Generic Programming(泛型编程) ----containers</vt:lpstr>
      <vt:lpstr>STL(Standard Template Library) --Function Objects (a.k.a. Functors) </vt:lpstr>
      <vt:lpstr>APPENDIX I</vt:lpstr>
      <vt:lpstr>Summaries of C++</vt:lpstr>
      <vt:lpstr>Polymorphism</vt:lpstr>
      <vt:lpstr>C++ struct vs class</vt:lpstr>
      <vt:lpstr>APPENDIX II</vt:lpstr>
      <vt:lpstr>C++ std string usage</vt:lpstr>
      <vt:lpstr>C++ std string usage</vt:lpstr>
      <vt:lpstr>C++ std string usage</vt:lpstr>
      <vt:lpstr>C++ std string usage</vt:lpstr>
      <vt:lpstr>C++ std string usage</vt:lpstr>
      <vt:lpstr>C++ std string usage</vt:lpstr>
      <vt:lpstr>C++ std vector usage</vt:lpstr>
      <vt:lpstr>C++ std vector usage</vt:lpstr>
      <vt:lpstr>C++ std vector usage</vt:lpstr>
      <vt:lpstr>C++ std list usage</vt:lpstr>
      <vt:lpstr>C++ std list usage</vt:lpstr>
      <vt:lpstr>C++ std deque usage</vt:lpstr>
      <vt:lpstr>C++ std deque usage</vt:lpstr>
      <vt:lpstr>C++ std map usage</vt:lpstr>
      <vt:lpstr>C++ std map usage</vt:lpstr>
      <vt:lpstr>C++ std map usage</vt:lpstr>
      <vt:lpstr>C++ std multimap usage</vt:lpstr>
      <vt:lpstr>C++ std multimap usage</vt:lpstr>
      <vt:lpstr>C++ std set usage</vt:lpstr>
      <vt:lpstr>C++ std set usage</vt:lpstr>
      <vt:lpstr>C++ std multiset usage</vt:lpstr>
      <vt:lpstr>C++ std multiset usage</vt:lpstr>
      <vt:lpstr>C++ std multiset usage</vt:lpstr>
      <vt:lpstr>c++ std stack/queue usage</vt:lpstr>
      <vt:lpstr>c++ std stack/queue usage</vt:lpstr>
      <vt:lpstr>C++ std fstream usage</vt:lpstr>
      <vt:lpstr>C++ std fstream usage</vt:lpstr>
      <vt:lpstr>C++ std fstream usage</vt:lpstr>
      <vt:lpstr>C++ std fstream usage</vt:lpstr>
      <vt:lpstr>C++ std fstream usage</vt:lpstr>
      <vt:lpstr>C++ std cin usage</vt:lpstr>
      <vt:lpstr>C++ std cin usage</vt:lpstr>
      <vt:lpstr>C++ std cin usage</vt:lpstr>
      <vt:lpstr>C++ std cin usage</vt:lpstr>
      <vt:lpstr>C++ std cin usage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++</dc:title>
  <dc:creator>dongming lee</dc:creator>
  <cp:lastModifiedBy>dongming lee</cp:lastModifiedBy>
  <cp:revision>447</cp:revision>
  <cp:lastPrinted>2016-10-21T03:22:36Z</cp:lastPrinted>
  <dcterms:created xsi:type="dcterms:W3CDTF">2016-10-12T04:57:13Z</dcterms:created>
  <dcterms:modified xsi:type="dcterms:W3CDTF">2017-02-17T05:41:14Z</dcterms:modified>
</cp:coreProperties>
</file>